
<file path=[Content_Types].xml><?xml version="1.0" encoding="utf-8"?>
<Types xmlns="http://schemas.openxmlformats.org/package/2006/content-types">
  <Default Extension="1" ContentType="image/jpeg"/>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1.xml" ContentType="application/vnd.openxmlformats-officedocument.presentationml.tags+xml"/>
  <Override PartName="/ppt/tags/tag2.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60.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61.xml" ContentType="application/vnd.openxmlformats-officedocument.presentationml.notesSlide+xml"/>
  <Override PartName="/ppt/tags/tag3.xml" ContentType="application/vnd.openxmlformats-officedocument.presentationml.tags+xml"/>
  <Override PartName="/ppt/notesSlides/notesSlide62.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15"/>
  </p:notesMasterIdLst>
  <p:sldIdLst>
    <p:sldId id="258" r:id="rId5"/>
    <p:sldId id="703" r:id="rId6"/>
    <p:sldId id="705" r:id="rId7"/>
    <p:sldId id="728" r:id="rId8"/>
    <p:sldId id="707" r:id="rId9"/>
    <p:sldId id="708" r:id="rId10"/>
    <p:sldId id="731" r:id="rId11"/>
    <p:sldId id="378" r:id="rId12"/>
    <p:sldId id="298" r:id="rId13"/>
    <p:sldId id="299" r:id="rId14"/>
    <p:sldId id="300" r:id="rId15"/>
    <p:sldId id="710" r:id="rId16"/>
    <p:sldId id="396" r:id="rId17"/>
    <p:sldId id="397" r:id="rId18"/>
    <p:sldId id="305" r:id="rId19"/>
    <p:sldId id="711" r:id="rId20"/>
    <p:sldId id="302" r:id="rId21"/>
    <p:sldId id="720" r:id="rId22"/>
    <p:sldId id="721" r:id="rId23"/>
    <p:sldId id="466" r:id="rId24"/>
    <p:sldId id="482" r:id="rId25"/>
    <p:sldId id="364" r:id="rId26"/>
    <p:sldId id="363" r:id="rId27"/>
    <p:sldId id="732" r:id="rId28"/>
    <p:sldId id="301" r:id="rId29"/>
    <p:sldId id="284" r:id="rId30"/>
    <p:sldId id="718" r:id="rId31"/>
    <p:sldId id="285" r:id="rId32"/>
    <p:sldId id="286" r:id="rId33"/>
    <p:sldId id="287" r:id="rId34"/>
    <p:sldId id="288" r:id="rId35"/>
    <p:sldId id="289" r:id="rId36"/>
    <p:sldId id="405" r:id="rId37"/>
    <p:sldId id="382" r:id="rId38"/>
    <p:sldId id="384" r:id="rId39"/>
    <p:sldId id="712" r:id="rId40"/>
    <p:sldId id="385" r:id="rId41"/>
    <p:sldId id="713" r:id="rId42"/>
    <p:sldId id="386" r:id="rId43"/>
    <p:sldId id="387" r:id="rId44"/>
    <p:sldId id="388" r:id="rId45"/>
    <p:sldId id="723" r:id="rId46"/>
    <p:sldId id="380" r:id="rId47"/>
    <p:sldId id="399" r:id="rId48"/>
    <p:sldId id="400" r:id="rId49"/>
    <p:sldId id="366" r:id="rId50"/>
    <p:sldId id="367" r:id="rId51"/>
    <p:sldId id="401" r:id="rId52"/>
    <p:sldId id="346" r:id="rId53"/>
    <p:sldId id="739" r:id="rId54"/>
    <p:sldId id="276" r:id="rId55"/>
    <p:sldId id="406" r:id="rId56"/>
    <p:sldId id="407" r:id="rId57"/>
    <p:sldId id="740" r:id="rId58"/>
    <p:sldId id="735" r:id="rId59"/>
    <p:sldId id="411" r:id="rId60"/>
    <p:sldId id="443" r:id="rId61"/>
    <p:sldId id="724" r:id="rId62"/>
    <p:sldId id="408" r:id="rId63"/>
    <p:sldId id="409" r:id="rId64"/>
    <p:sldId id="725" r:id="rId65"/>
    <p:sldId id="410" r:id="rId66"/>
    <p:sldId id="413" r:id="rId67"/>
    <p:sldId id="414" r:id="rId68"/>
    <p:sldId id="415" r:id="rId69"/>
    <p:sldId id="416" r:id="rId70"/>
    <p:sldId id="417" r:id="rId71"/>
    <p:sldId id="444" r:id="rId72"/>
    <p:sldId id="726" r:id="rId73"/>
    <p:sldId id="418" r:id="rId74"/>
    <p:sldId id="419" r:id="rId75"/>
    <p:sldId id="420" r:id="rId76"/>
    <p:sldId id="421" r:id="rId77"/>
    <p:sldId id="422" r:id="rId78"/>
    <p:sldId id="423" r:id="rId79"/>
    <p:sldId id="424" r:id="rId80"/>
    <p:sldId id="425" r:id="rId81"/>
    <p:sldId id="722" r:id="rId82"/>
    <p:sldId id="391" r:id="rId83"/>
    <p:sldId id="714" r:id="rId84"/>
    <p:sldId id="281" r:id="rId85"/>
    <p:sldId id="277" r:id="rId86"/>
    <p:sldId id="282" r:id="rId87"/>
    <p:sldId id="716" r:id="rId88"/>
    <p:sldId id="715" r:id="rId89"/>
    <p:sldId id="278" r:id="rId90"/>
    <p:sldId id="297" r:id="rId91"/>
    <p:sldId id="736" r:id="rId92"/>
    <p:sldId id="737" r:id="rId93"/>
    <p:sldId id="430" r:id="rId94"/>
    <p:sldId id="431" r:id="rId95"/>
    <p:sldId id="446" r:id="rId96"/>
    <p:sldId id="717" r:id="rId97"/>
    <p:sldId id="432" r:id="rId98"/>
    <p:sldId id="433" r:id="rId99"/>
    <p:sldId id="434" r:id="rId100"/>
    <p:sldId id="435" r:id="rId101"/>
    <p:sldId id="436" r:id="rId102"/>
    <p:sldId id="437" r:id="rId103"/>
    <p:sldId id="394" r:id="rId104"/>
    <p:sldId id="279" r:id="rId105"/>
    <p:sldId id="738" r:id="rId106"/>
    <p:sldId id="439" r:id="rId107"/>
    <p:sldId id="440" r:id="rId108"/>
    <p:sldId id="441" r:id="rId109"/>
    <p:sldId id="308" r:id="rId110"/>
    <p:sldId id="395" r:id="rId111"/>
    <p:sldId id="295" r:id="rId112"/>
    <p:sldId id="442" r:id="rId113"/>
    <p:sldId id="257" r:id="rId1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691C331-D1CF-3D88-A062-A778586D4754}" v="62" dt="2025-05-28T17:36:23.96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16" autoAdjust="0"/>
    <p:restoredTop sz="94660"/>
  </p:normalViewPr>
  <p:slideViewPr>
    <p:cSldViewPr snapToGrid="0">
      <p:cViewPr varScale="1">
        <p:scale>
          <a:sx n="105" d="100"/>
          <a:sy n="105" d="100"/>
        </p:scale>
        <p:origin x="83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viewProps" Target="viewProps.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theme" Target="theme/theme1.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tableStyles" Target="tableStyle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microsoft.com/office/2015/10/relationships/revisionInfo" Target="revisionInfo.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notesMaster" Target="notesMasters/notesMaster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600" b="1" i="0" u="none" strike="noStrike" kern="1200" baseline="0">
              <a:solidFill>
                <a:schemeClr val="tx2"/>
              </a:solidFill>
              <a:latin typeface="+mn-lt"/>
              <a:ea typeface="+mn-ea"/>
              <a:cs typeface="+mn-cs"/>
            </a:defRPr>
          </a:pPr>
          <a:endParaRPr lang="en-US"/>
        </a:p>
      </c:txPr>
    </c:title>
    <c:autoTitleDeleted val="0"/>
    <c:plotArea>
      <c:layout/>
      <c:pieChart>
        <c:varyColors val="1"/>
        <c:ser>
          <c:idx val="0"/>
          <c:order val="0"/>
          <c:tx>
            <c:strRef>
              <c:f>Sheet1!$B$1</c:f>
              <c:strCache>
                <c:ptCount val="1"/>
                <c:pt idx="0">
                  <c:v>Communication</c:v>
                </c:pt>
              </c:strCache>
            </c:strRef>
          </c:tx>
          <c:dPt>
            <c:idx val="0"/>
            <c:bubble3D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c:spPr>
            <c:extLst>
              <c:ext xmlns:c16="http://schemas.microsoft.com/office/drawing/2014/chart" uri="{C3380CC4-5D6E-409C-BE32-E72D297353CC}">
                <c16:uniqueId val="{00000001-61A0-493A-860C-438394A5AC6B}"/>
              </c:ext>
            </c:extLst>
          </c:dPt>
          <c:dPt>
            <c:idx val="1"/>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c:spPr>
            <c:extLst>
              <c:ext xmlns:c16="http://schemas.microsoft.com/office/drawing/2014/chart" uri="{C3380CC4-5D6E-409C-BE32-E72D297353CC}">
                <c16:uniqueId val="{00000003-61A0-493A-860C-438394A5AC6B}"/>
              </c:ext>
            </c:extLst>
          </c:dPt>
          <c:dPt>
            <c:idx val="2"/>
            <c:bubble3D val="0"/>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c:spPr>
            <c:extLst>
              <c:ext xmlns:c16="http://schemas.microsoft.com/office/drawing/2014/chart" uri="{C3380CC4-5D6E-409C-BE32-E72D297353CC}">
                <c16:uniqueId val="{00000005-61A0-493A-860C-438394A5AC6B}"/>
              </c:ext>
            </c:extLst>
          </c:dPt>
          <c:dPt>
            <c:idx val="3"/>
            <c:bubble3D val="0"/>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c:spPr>
            <c:extLst>
              <c:ext xmlns:c16="http://schemas.microsoft.com/office/drawing/2014/chart" uri="{C3380CC4-5D6E-409C-BE32-E72D297353CC}">
                <c16:uniqueId val="{00000007-61A0-493A-860C-438394A5AC6B}"/>
              </c:ext>
            </c:extLst>
          </c:dPt>
          <c:dLbls>
            <c:dLbl>
              <c:idx val="0"/>
              <c:tx>
                <c:rich>
                  <a:bodyPr/>
                  <a:lstStyle/>
                  <a:p>
                    <a:fld id="{2D2E125C-F322-4B57-AA26-6D9932082B42}" type="CATEGORYNAME">
                      <a:rPr lang="en-US" sz="1400"/>
                      <a:pPr/>
                      <a:t>[CATEGORY NAME]</a:t>
                    </a:fld>
                    <a:r>
                      <a:rPr lang="en-US" sz="1400" baseline="0" dirty="0"/>
                      <a:t> </a:t>
                    </a:r>
                    <a:fld id="{D0F441D5-E0F9-44F0-8D73-12F2EF5766FD}" type="PERCENTAGE">
                      <a:rPr lang="en-US" sz="1400" baseline="0"/>
                      <a:pPr/>
                      <a:t>[PERCENTAGE]</a:t>
                    </a:fld>
                    <a:endParaRPr lang="en-US" sz="1400" baseline="0" dirty="0"/>
                  </a:p>
                </c:rich>
              </c:tx>
              <c:dLblPos val="inEnd"/>
              <c:showLegendKey val="0"/>
              <c:showVal val="1"/>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61A0-493A-860C-438394A5AC6B}"/>
                </c:ext>
              </c:extLst>
            </c:dLbl>
            <c:dLbl>
              <c:idx val="1"/>
              <c:layout>
                <c:manualLayout>
                  <c:x val="-0.18720135815194333"/>
                  <c:y val="-0.19835291063551536"/>
                </c:manualLayout>
              </c:layout>
              <c:tx>
                <c:rich>
                  <a:bodyPr/>
                  <a:lstStyle/>
                  <a:p>
                    <a:fld id="{4C8A0977-0871-4E24-B4C0-CAD0AE971243}" type="CATEGORYNAME">
                      <a:rPr lang="en-US" sz="1400"/>
                      <a:pPr/>
                      <a:t>[CATEGORY NAME]</a:t>
                    </a:fld>
                    <a:r>
                      <a:rPr lang="en-US" sz="1400" baseline="0" dirty="0"/>
                      <a:t> </a:t>
                    </a:r>
                    <a:fld id="{8AFD66AE-E337-4D5F-8939-17B23D5B9093}" type="PERCENTAGE">
                      <a:rPr lang="en-US" sz="1400" baseline="0"/>
                      <a:pPr/>
                      <a:t>[PERCENTAGE]</a:t>
                    </a:fld>
                    <a:endParaRPr lang="en-US" sz="1400" baseline="0" dirty="0"/>
                  </a:p>
                </c:rich>
              </c:tx>
              <c:dLblPos val="bestFit"/>
              <c:showLegendKey val="0"/>
              <c:showVal val="1"/>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61A0-493A-860C-438394A5AC6B}"/>
                </c:ext>
              </c:extLst>
            </c:dLbl>
            <c:dLbl>
              <c:idx val="2"/>
              <c:tx>
                <c:rich>
                  <a:bodyPr/>
                  <a:lstStyle/>
                  <a:p>
                    <a:fld id="{8E70B259-FDED-4173-A586-AAC0BACCEB65}" type="CATEGORYNAME">
                      <a:rPr lang="en-US" sz="1600"/>
                      <a:pPr/>
                      <a:t>[CATEGORY NAME]</a:t>
                    </a:fld>
                    <a:r>
                      <a:rPr lang="en-US" sz="1600" baseline="0" dirty="0"/>
                      <a:t> </a:t>
                    </a:r>
                    <a:fld id="{47D4D50E-E796-4EAB-B349-53BF7692BFCD}" type="PERCENTAGE">
                      <a:rPr lang="en-US" sz="1600" baseline="0"/>
                      <a:pPr/>
                      <a:t>[PERCENTAGE]</a:t>
                    </a:fld>
                    <a:endParaRPr lang="en-US" sz="1600" baseline="0" dirty="0"/>
                  </a:p>
                </c:rich>
              </c:tx>
              <c:dLblPos val="inEnd"/>
              <c:showLegendKey val="0"/>
              <c:showVal val="1"/>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61A0-493A-860C-438394A5AC6B}"/>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2"/>
                    </a:solidFill>
                    <a:latin typeface="+mn-lt"/>
                    <a:ea typeface="+mn-ea"/>
                    <a:cs typeface="+mn-cs"/>
                  </a:defRPr>
                </a:pPr>
                <a:endParaRPr lang="en-US"/>
              </a:p>
            </c:txPr>
            <c:dLblPos val="inEnd"/>
            <c:showLegendKey val="0"/>
            <c:showVal val="1"/>
            <c:showCatName val="1"/>
            <c:showSerName val="0"/>
            <c:showPercent val="1"/>
            <c:showBubbleSize val="0"/>
            <c:showLeaderLines val="1"/>
            <c:leaderLines>
              <c:spPr>
                <a:ln w="9525">
                  <a:solidFill>
                    <a:schemeClr val="tx2">
                      <a:lumMod val="35000"/>
                      <a:lumOff val="65000"/>
                    </a:schemeClr>
                  </a:solidFill>
                </a:ln>
                <a:effectLst/>
              </c:spPr>
            </c:leaderLines>
            <c:extLst>
              <c:ext xmlns:c15="http://schemas.microsoft.com/office/drawing/2012/chart" uri="{CE6537A1-D6FC-4f65-9D91-7224C49458BB}"/>
            </c:extLst>
          </c:dLbls>
          <c:cat>
            <c:strRef>
              <c:f>Sheet1!$A$2:$A$5</c:f>
              <c:strCache>
                <c:ptCount val="3"/>
                <c:pt idx="0">
                  <c:v>Verbal</c:v>
                </c:pt>
                <c:pt idx="1">
                  <c:v>Body Language</c:v>
                </c:pt>
                <c:pt idx="2">
                  <c:v>Tone of Voice</c:v>
                </c:pt>
              </c:strCache>
            </c:strRef>
          </c:cat>
          <c:val>
            <c:numRef>
              <c:f>Sheet1!$B$2:$B$5</c:f>
              <c:numCache>
                <c:formatCode>General</c:formatCode>
                <c:ptCount val="4"/>
                <c:pt idx="0">
                  <c:v>7</c:v>
                </c:pt>
                <c:pt idx="1">
                  <c:v>55</c:v>
                </c:pt>
                <c:pt idx="2">
                  <c:v>38</c:v>
                </c:pt>
              </c:numCache>
            </c:numRef>
          </c:val>
          <c:extLst>
            <c:ext xmlns:c16="http://schemas.microsoft.com/office/drawing/2014/chart" uri="{C3380CC4-5D6E-409C-BE32-E72D297353CC}">
              <c16:uniqueId val="{00000008-61A0-493A-860C-438394A5AC6B}"/>
            </c:ext>
          </c:extLst>
        </c:ser>
        <c:dLbls>
          <c:dLblPos val="inEnd"/>
          <c:showLegendKey val="0"/>
          <c:showVal val="1"/>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5">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900" kern="1200"/>
  </cs:valueAxis>
  <cs:wall>
    <cs:lnRef idx="0"/>
    <cs:fillRef idx="0"/>
    <cs:effectRef idx="0"/>
    <cs:fontRef idx="minor">
      <a:schemeClr val="tx2"/>
    </cs:fontRef>
  </cs:wall>
</cs:chartStyle>
</file>

<file path=ppt/diagrams/_rels/data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svg"/><Relationship Id="rId1" Type="http://schemas.openxmlformats.org/officeDocument/2006/relationships/image" Target="../media/image11.png"/><Relationship Id="rId4" Type="http://schemas.openxmlformats.org/officeDocument/2006/relationships/image" Target="../media/image14.svg"/></Relationships>
</file>

<file path=ppt/diagrams/_rels/data2.xml.rels><?xml version="1.0" encoding="UTF-8" standalone="yes"?>
<Relationships xmlns="http://schemas.openxmlformats.org/package/2006/relationships"><Relationship Id="rId8" Type="http://schemas.openxmlformats.org/officeDocument/2006/relationships/image" Target="../media/image22.svg"/><Relationship Id="rId13" Type="http://schemas.openxmlformats.org/officeDocument/2006/relationships/image" Target="../media/image27.png"/><Relationship Id="rId3" Type="http://schemas.openxmlformats.org/officeDocument/2006/relationships/image" Target="../media/image17.png"/><Relationship Id="rId7" Type="http://schemas.openxmlformats.org/officeDocument/2006/relationships/image" Target="../media/image21.png"/><Relationship Id="rId12" Type="http://schemas.openxmlformats.org/officeDocument/2006/relationships/image" Target="../media/image26.svg"/><Relationship Id="rId2" Type="http://schemas.openxmlformats.org/officeDocument/2006/relationships/image" Target="../media/image16.svg"/><Relationship Id="rId1" Type="http://schemas.openxmlformats.org/officeDocument/2006/relationships/image" Target="../media/image15.png"/><Relationship Id="rId6" Type="http://schemas.openxmlformats.org/officeDocument/2006/relationships/image" Target="../media/image20.svg"/><Relationship Id="rId11" Type="http://schemas.openxmlformats.org/officeDocument/2006/relationships/image" Target="../media/image25.png"/><Relationship Id="rId5" Type="http://schemas.openxmlformats.org/officeDocument/2006/relationships/image" Target="../media/image19.png"/><Relationship Id="rId10" Type="http://schemas.openxmlformats.org/officeDocument/2006/relationships/image" Target="../media/image24.svg"/><Relationship Id="rId4" Type="http://schemas.openxmlformats.org/officeDocument/2006/relationships/image" Target="../media/image18.svg"/><Relationship Id="rId9" Type="http://schemas.openxmlformats.org/officeDocument/2006/relationships/image" Target="../media/image23.png"/><Relationship Id="rId14" Type="http://schemas.openxmlformats.org/officeDocument/2006/relationships/image" Target="../media/image28.svg"/></Relationships>
</file>

<file path=ppt/diagrams/_rels/data6.xml.rels><?xml version="1.0" encoding="UTF-8" standalone="yes"?>
<Relationships xmlns="http://schemas.openxmlformats.org/package/2006/relationships"><Relationship Id="rId8" Type="http://schemas.openxmlformats.org/officeDocument/2006/relationships/image" Target="../media/image69.svg"/><Relationship Id="rId3" Type="http://schemas.openxmlformats.org/officeDocument/2006/relationships/image" Target="../media/image64.png"/><Relationship Id="rId7" Type="http://schemas.openxmlformats.org/officeDocument/2006/relationships/image" Target="../media/image68.png"/><Relationship Id="rId2" Type="http://schemas.openxmlformats.org/officeDocument/2006/relationships/image" Target="../media/image63.svg"/><Relationship Id="rId1" Type="http://schemas.openxmlformats.org/officeDocument/2006/relationships/image" Target="../media/image62.png"/><Relationship Id="rId6" Type="http://schemas.openxmlformats.org/officeDocument/2006/relationships/image" Target="../media/image67.svg"/><Relationship Id="rId5" Type="http://schemas.openxmlformats.org/officeDocument/2006/relationships/image" Target="../media/image66.png"/><Relationship Id="rId4" Type="http://schemas.openxmlformats.org/officeDocument/2006/relationships/image" Target="../media/image65.svg"/></Relationships>
</file>

<file path=ppt/diagrams/_rels/data7.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svg"/><Relationship Id="rId1" Type="http://schemas.openxmlformats.org/officeDocument/2006/relationships/image" Target="../media/image70.png"/><Relationship Id="rId6" Type="http://schemas.openxmlformats.org/officeDocument/2006/relationships/image" Target="../media/image75.svg"/><Relationship Id="rId5" Type="http://schemas.openxmlformats.org/officeDocument/2006/relationships/image" Target="../media/image74.png"/><Relationship Id="rId4" Type="http://schemas.openxmlformats.org/officeDocument/2006/relationships/image" Target="../media/image73.svg"/></Relationships>
</file>

<file path=ppt/diagrams/_rels/data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svg"/><Relationship Id="rId1" Type="http://schemas.openxmlformats.org/officeDocument/2006/relationships/image" Target="../media/image76.png"/><Relationship Id="rId4" Type="http://schemas.openxmlformats.org/officeDocument/2006/relationships/image" Target="../media/image79.svg"/></Relationships>
</file>

<file path=ppt/diagrams/_rels/drawing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svg"/><Relationship Id="rId1" Type="http://schemas.openxmlformats.org/officeDocument/2006/relationships/image" Target="../media/image11.png"/><Relationship Id="rId4" Type="http://schemas.openxmlformats.org/officeDocument/2006/relationships/image" Target="../media/image14.svg"/></Relationships>
</file>

<file path=ppt/diagrams/_rels/drawing2.xml.rels><?xml version="1.0" encoding="UTF-8" standalone="yes"?>
<Relationships xmlns="http://schemas.openxmlformats.org/package/2006/relationships"><Relationship Id="rId8" Type="http://schemas.openxmlformats.org/officeDocument/2006/relationships/image" Target="../media/image22.svg"/><Relationship Id="rId13" Type="http://schemas.openxmlformats.org/officeDocument/2006/relationships/image" Target="../media/image27.png"/><Relationship Id="rId3" Type="http://schemas.openxmlformats.org/officeDocument/2006/relationships/image" Target="../media/image17.png"/><Relationship Id="rId7" Type="http://schemas.openxmlformats.org/officeDocument/2006/relationships/image" Target="../media/image21.png"/><Relationship Id="rId12" Type="http://schemas.openxmlformats.org/officeDocument/2006/relationships/image" Target="../media/image26.svg"/><Relationship Id="rId2" Type="http://schemas.openxmlformats.org/officeDocument/2006/relationships/image" Target="../media/image16.svg"/><Relationship Id="rId1" Type="http://schemas.openxmlformats.org/officeDocument/2006/relationships/image" Target="../media/image15.png"/><Relationship Id="rId6" Type="http://schemas.openxmlformats.org/officeDocument/2006/relationships/image" Target="../media/image20.svg"/><Relationship Id="rId11" Type="http://schemas.openxmlformats.org/officeDocument/2006/relationships/image" Target="../media/image25.png"/><Relationship Id="rId5" Type="http://schemas.openxmlformats.org/officeDocument/2006/relationships/image" Target="../media/image19.png"/><Relationship Id="rId10" Type="http://schemas.openxmlformats.org/officeDocument/2006/relationships/image" Target="../media/image24.svg"/><Relationship Id="rId4" Type="http://schemas.openxmlformats.org/officeDocument/2006/relationships/image" Target="../media/image18.svg"/><Relationship Id="rId9" Type="http://schemas.openxmlformats.org/officeDocument/2006/relationships/image" Target="../media/image23.png"/><Relationship Id="rId14" Type="http://schemas.openxmlformats.org/officeDocument/2006/relationships/image" Target="../media/image28.svg"/></Relationships>
</file>

<file path=ppt/diagrams/_rels/drawing6.xml.rels><?xml version="1.0" encoding="UTF-8" standalone="yes"?>
<Relationships xmlns="http://schemas.openxmlformats.org/package/2006/relationships"><Relationship Id="rId8" Type="http://schemas.openxmlformats.org/officeDocument/2006/relationships/image" Target="../media/image69.svg"/><Relationship Id="rId3" Type="http://schemas.openxmlformats.org/officeDocument/2006/relationships/image" Target="../media/image64.png"/><Relationship Id="rId7" Type="http://schemas.openxmlformats.org/officeDocument/2006/relationships/image" Target="../media/image68.png"/><Relationship Id="rId2" Type="http://schemas.openxmlformats.org/officeDocument/2006/relationships/image" Target="../media/image63.svg"/><Relationship Id="rId1" Type="http://schemas.openxmlformats.org/officeDocument/2006/relationships/image" Target="../media/image62.png"/><Relationship Id="rId6" Type="http://schemas.openxmlformats.org/officeDocument/2006/relationships/image" Target="../media/image67.svg"/><Relationship Id="rId5" Type="http://schemas.openxmlformats.org/officeDocument/2006/relationships/image" Target="../media/image66.png"/><Relationship Id="rId4" Type="http://schemas.openxmlformats.org/officeDocument/2006/relationships/image" Target="../media/image65.svg"/></Relationships>
</file>

<file path=ppt/diagrams/_rels/drawing7.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svg"/><Relationship Id="rId1" Type="http://schemas.openxmlformats.org/officeDocument/2006/relationships/image" Target="../media/image70.png"/><Relationship Id="rId6" Type="http://schemas.openxmlformats.org/officeDocument/2006/relationships/image" Target="../media/image75.svg"/><Relationship Id="rId5" Type="http://schemas.openxmlformats.org/officeDocument/2006/relationships/image" Target="../media/image74.png"/><Relationship Id="rId4" Type="http://schemas.openxmlformats.org/officeDocument/2006/relationships/image" Target="../media/image73.svg"/></Relationships>
</file>

<file path=ppt/diagrams/_rels/drawing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svg"/><Relationship Id="rId1" Type="http://schemas.openxmlformats.org/officeDocument/2006/relationships/image" Target="../media/image76.png"/><Relationship Id="rId4" Type="http://schemas.openxmlformats.org/officeDocument/2006/relationships/image" Target="../media/image79.svg"/></Relationships>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9822B5B-C6C6-4C46-8190-F9A6EAB1B16D}" type="doc">
      <dgm:prSet loTypeId="urn:microsoft.com/office/officeart/2018/2/layout/IconVerticalSolidList" loCatId="icon" qsTypeId="urn:microsoft.com/office/officeart/2005/8/quickstyle/simple1" qsCatId="simple" csTypeId="urn:microsoft.com/office/officeart/2005/8/colors/accent3_2" csCatId="accent3" phldr="1"/>
      <dgm:spPr/>
      <dgm:t>
        <a:bodyPr/>
        <a:lstStyle/>
        <a:p>
          <a:endParaRPr lang="en-US"/>
        </a:p>
      </dgm:t>
    </dgm:pt>
    <dgm:pt modelId="{AA0F6701-7C1B-4ECE-BBDF-24F4517396F0}">
      <dgm:prSet/>
      <dgm:spPr/>
      <dgm:t>
        <a:bodyPr/>
        <a:lstStyle/>
        <a:p>
          <a:r>
            <a:rPr lang="en-US" b="0" dirty="0"/>
            <a:t>Merriam Webster: exchange of information</a:t>
          </a:r>
          <a:endParaRPr lang="en-US" dirty="0"/>
        </a:p>
      </dgm:t>
    </dgm:pt>
    <dgm:pt modelId="{19E6C98F-50A5-4999-BB82-78E217265EF9}" type="parTrans" cxnId="{18D8A40A-8158-495C-8AA1-20BACE62BB94}">
      <dgm:prSet/>
      <dgm:spPr/>
      <dgm:t>
        <a:bodyPr/>
        <a:lstStyle/>
        <a:p>
          <a:endParaRPr lang="en-US"/>
        </a:p>
      </dgm:t>
    </dgm:pt>
    <dgm:pt modelId="{DF8082B5-F7AB-4CAC-887C-24C05A344F27}" type="sibTrans" cxnId="{18D8A40A-8158-495C-8AA1-20BACE62BB94}">
      <dgm:prSet/>
      <dgm:spPr/>
      <dgm:t>
        <a:bodyPr/>
        <a:lstStyle/>
        <a:p>
          <a:endParaRPr lang="en-US"/>
        </a:p>
      </dgm:t>
    </dgm:pt>
    <dgm:pt modelId="{EFEA2417-CAB4-4A49-89B8-44B6E3174E8C}">
      <dgm:prSet/>
      <dgm:spPr/>
      <dgm:t>
        <a:bodyPr/>
        <a:lstStyle/>
        <a:p>
          <a:r>
            <a:rPr lang="en-US" b="0" dirty="0">
              <a:latin typeface="Calibri" panose="020F0502020204030204"/>
            </a:rPr>
            <a:t>A</a:t>
          </a:r>
          <a:r>
            <a:rPr lang="en-US" b="0" dirty="0"/>
            <a:t> process by which information is exchanged between individuals through a common system of symbols, signs, or behavior</a:t>
          </a:r>
          <a:endParaRPr lang="en-US" dirty="0"/>
        </a:p>
      </dgm:t>
    </dgm:pt>
    <dgm:pt modelId="{B7AED43B-9988-46E8-9CA0-8A14469BA6FE}" type="parTrans" cxnId="{4E2B2364-6D82-4EC6-9956-7CA8CC20D7D1}">
      <dgm:prSet/>
      <dgm:spPr/>
      <dgm:t>
        <a:bodyPr/>
        <a:lstStyle/>
        <a:p>
          <a:endParaRPr lang="en-US"/>
        </a:p>
      </dgm:t>
    </dgm:pt>
    <dgm:pt modelId="{07AD4315-BADA-44DB-9174-92718B614CA1}" type="sibTrans" cxnId="{4E2B2364-6D82-4EC6-9956-7CA8CC20D7D1}">
      <dgm:prSet/>
      <dgm:spPr/>
      <dgm:t>
        <a:bodyPr/>
        <a:lstStyle/>
        <a:p>
          <a:endParaRPr lang="en-US"/>
        </a:p>
      </dgm:t>
    </dgm:pt>
    <dgm:pt modelId="{2CC98F8A-3D72-4A6C-8562-72A7E28546D0}" type="pres">
      <dgm:prSet presAssocID="{C9822B5B-C6C6-4C46-8190-F9A6EAB1B16D}" presName="root" presStyleCnt="0">
        <dgm:presLayoutVars>
          <dgm:dir/>
          <dgm:resizeHandles val="exact"/>
        </dgm:presLayoutVars>
      </dgm:prSet>
      <dgm:spPr/>
    </dgm:pt>
    <dgm:pt modelId="{62485A14-0156-4830-8247-55488956B539}" type="pres">
      <dgm:prSet presAssocID="{AA0F6701-7C1B-4ECE-BBDF-24F4517396F0}" presName="compNode" presStyleCnt="0"/>
      <dgm:spPr/>
    </dgm:pt>
    <dgm:pt modelId="{3C1BB3D4-9FB4-4FDD-B315-6AAF793E06E7}" type="pres">
      <dgm:prSet presAssocID="{AA0F6701-7C1B-4ECE-BBDF-24F4517396F0}" presName="bgRect" presStyleLbl="bgShp" presStyleIdx="0" presStyleCnt="2"/>
      <dgm:spPr/>
    </dgm:pt>
    <dgm:pt modelId="{98FE996A-9901-4DA8-9C7B-EB6C8482ACFE}" type="pres">
      <dgm:prSet presAssocID="{AA0F6701-7C1B-4ECE-BBDF-24F4517396F0}"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User"/>
        </a:ext>
      </dgm:extLst>
    </dgm:pt>
    <dgm:pt modelId="{53B23462-C415-486A-A348-455B6CC5F362}" type="pres">
      <dgm:prSet presAssocID="{AA0F6701-7C1B-4ECE-BBDF-24F4517396F0}" presName="spaceRect" presStyleCnt="0"/>
      <dgm:spPr/>
    </dgm:pt>
    <dgm:pt modelId="{CF4D2DB7-3BC6-414C-B6F6-A31A184EAE98}" type="pres">
      <dgm:prSet presAssocID="{AA0F6701-7C1B-4ECE-BBDF-24F4517396F0}" presName="parTx" presStyleLbl="revTx" presStyleIdx="0" presStyleCnt="2">
        <dgm:presLayoutVars>
          <dgm:chMax val="0"/>
          <dgm:chPref val="0"/>
        </dgm:presLayoutVars>
      </dgm:prSet>
      <dgm:spPr/>
    </dgm:pt>
    <dgm:pt modelId="{6609062F-A0DB-4FC4-9F8F-1F1C4A98F207}" type="pres">
      <dgm:prSet presAssocID="{DF8082B5-F7AB-4CAC-887C-24C05A344F27}" presName="sibTrans" presStyleCnt="0"/>
      <dgm:spPr/>
    </dgm:pt>
    <dgm:pt modelId="{7243F379-A09B-46D6-89B3-FCB76833187C}" type="pres">
      <dgm:prSet presAssocID="{EFEA2417-CAB4-4A49-89B8-44B6E3174E8C}" presName="compNode" presStyleCnt="0"/>
      <dgm:spPr/>
    </dgm:pt>
    <dgm:pt modelId="{B2F8D414-2A4B-49F9-B2BE-70FA3098F204}" type="pres">
      <dgm:prSet presAssocID="{EFEA2417-CAB4-4A49-89B8-44B6E3174E8C}" presName="bgRect" presStyleLbl="bgShp" presStyleIdx="1" presStyleCnt="2"/>
      <dgm:spPr/>
    </dgm:pt>
    <dgm:pt modelId="{41D9BA1C-362B-4ACD-A0CA-F75DD873A5FD}" type="pres">
      <dgm:prSet presAssocID="{EFEA2417-CAB4-4A49-89B8-44B6E3174E8C}"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Quotes"/>
        </a:ext>
      </dgm:extLst>
    </dgm:pt>
    <dgm:pt modelId="{FE72E6B6-1B2F-4CFB-8D39-71D4095E7D4B}" type="pres">
      <dgm:prSet presAssocID="{EFEA2417-CAB4-4A49-89B8-44B6E3174E8C}" presName="spaceRect" presStyleCnt="0"/>
      <dgm:spPr/>
    </dgm:pt>
    <dgm:pt modelId="{94C4ED6F-6A3B-4FDF-9D4D-9CCCEF7424A4}" type="pres">
      <dgm:prSet presAssocID="{EFEA2417-CAB4-4A49-89B8-44B6E3174E8C}" presName="parTx" presStyleLbl="revTx" presStyleIdx="1" presStyleCnt="2">
        <dgm:presLayoutVars>
          <dgm:chMax val="0"/>
          <dgm:chPref val="0"/>
        </dgm:presLayoutVars>
      </dgm:prSet>
      <dgm:spPr/>
    </dgm:pt>
  </dgm:ptLst>
  <dgm:cxnLst>
    <dgm:cxn modelId="{18D8A40A-8158-495C-8AA1-20BACE62BB94}" srcId="{C9822B5B-C6C6-4C46-8190-F9A6EAB1B16D}" destId="{AA0F6701-7C1B-4ECE-BBDF-24F4517396F0}" srcOrd="0" destOrd="0" parTransId="{19E6C98F-50A5-4999-BB82-78E217265EF9}" sibTransId="{DF8082B5-F7AB-4CAC-887C-24C05A344F27}"/>
    <dgm:cxn modelId="{7D003837-D11F-4427-8DB6-30E0F085A508}" type="presOf" srcId="{C9822B5B-C6C6-4C46-8190-F9A6EAB1B16D}" destId="{2CC98F8A-3D72-4A6C-8562-72A7E28546D0}" srcOrd="0" destOrd="0" presId="urn:microsoft.com/office/officeart/2018/2/layout/IconVerticalSolidList"/>
    <dgm:cxn modelId="{4E2B2364-6D82-4EC6-9956-7CA8CC20D7D1}" srcId="{C9822B5B-C6C6-4C46-8190-F9A6EAB1B16D}" destId="{EFEA2417-CAB4-4A49-89B8-44B6E3174E8C}" srcOrd="1" destOrd="0" parTransId="{B7AED43B-9988-46E8-9CA0-8A14469BA6FE}" sibTransId="{07AD4315-BADA-44DB-9174-92718B614CA1}"/>
    <dgm:cxn modelId="{B72A4F59-D78F-4154-B5B7-F4C3D8B4BBAF}" type="presOf" srcId="{EFEA2417-CAB4-4A49-89B8-44B6E3174E8C}" destId="{94C4ED6F-6A3B-4FDF-9D4D-9CCCEF7424A4}" srcOrd="0" destOrd="0" presId="urn:microsoft.com/office/officeart/2018/2/layout/IconVerticalSolidList"/>
    <dgm:cxn modelId="{8BF949C4-3428-413A-BB1D-1CD7B8F8E759}" type="presOf" srcId="{AA0F6701-7C1B-4ECE-BBDF-24F4517396F0}" destId="{CF4D2DB7-3BC6-414C-B6F6-A31A184EAE98}" srcOrd="0" destOrd="0" presId="urn:microsoft.com/office/officeart/2018/2/layout/IconVerticalSolidList"/>
    <dgm:cxn modelId="{9DA3275C-A30F-415C-8CE2-F87EF0B90B6D}" type="presParOf" srcId="{2CC98F8A-3D72-4A6C-8562-72A7E28546D0}" destId="{62485A14-0156-4830-8247-55488956B539}" srcOrd="0" destOrd="0" presId="urn:microsoft.com/office/officeart/2018/2/layout/IconVerticalSolidList"/>
    <dgm:cxn modelId="{D593B3AA-ECC2-4DF7-9EFA-32C9EC33FD73}" type="presParOf" srcId="{62485A14-0156-4830-8247-55488956B539}" destId="{3C1BB3D4-9FB4-4FDD-B315-6AAF793E06E7}" srcOrd="0" destOrd="0" presId="urn:microsoft.com/office/officeart/2018/2/layout/IconVerticalSolidList"/>
    <dgm:cxn modelId="{F878FEC7-FB08-4C5E-9783-5ACD33684101}" type="presParOf" srcId="{62485A14-0156-4830-8247-55488956B539}" destId="{98FE996A-9901-4DA8-9C7B-EB6C8482ACFE}" srcOrd="1" destOrd="0" presId="urn:microsoft.com/office/officeart/2018/2/layout/IconVerticalSolidList"/>
    <dgm:cxn modelId="{FB13C1ED-D63A-4632-AFEB-C759A926E71D}" type="presParOf" srcId="{62485A14-0156-4830-8247-55488956B539}" destId="{53B23462-C415-486A-A348-455B6CC5F362}" srcOrd="2" destOrd="0" presId="urn:microsoft.com/office/officeart/2018/2/layout/IconVerticalSolidList"/>
    <dgm:cxn modelId="{E4F16709-3A0C-491A-AD49-A6D315073E39}" type="presParOf" srcId="{62485A14-0156-4830-8247-55488956B539}" destId="{CF4D2DB7-3BC6-414C-B6F6-A31A184EAE98}" srcOrd="3" destOrd="0" presId="urn:microsoft.com/office/officeart/2018/2/layout/IconVerticalSolidList"/>
    <dgm:cxn modelId="{FA98646D-C879-410D-9AA0-63D30D5B677C}" type="presParOf" srcId="{2CC98F8A-3D72-4A6C-8562-72A7E28546D0}" destId="{6609062F-A0DB-4FC4-9F8F-1F1C4A98F207}" srcOrd="1" destOrd="0" presId="urn:microsoft.com/office/officeart/2018/2/layout/IconVerticalSolidList"/>
    <dgm:cxn modelId="{2C98CD3F-94BA-4EBE-831A-FBFC694A0863}" type="presParOf" srcId="{2CC98F8A-3D72-4A6C-8562-72A7E28546D0}" destId="{7243F379-A09B-46D6-89B3-FCB76833187C}" srcOrd="2" destOrd="0" presId="urn:microsoft.com/office/officeart/2018/2/layout/IconVerticalSolidList"/>
    <dgm:cxn modelId="{5812917A-E2A3-4FB8-A1E9-04FCD3C42976}" type="presParOf" srcId="{7243F379-A09B-46D6-89B3-FCB76833187C}" destId="{B2F8D414-2A4B-49F9-B2BE-70FA3098F204}" srcOrd="0" destOrd="0" presId="urn:microsoft.com/office/officeart/2018/2/layout/IconVerticalSolidList"/>
    <dgm:cxn modelId="{84CE8C86-6E7E-46EF-AFF4-2D8D682C960C}" type="presParOf" srcId="{7243F379-A09B-46D6-89B3-FCB76833187C}" destId="{41D9BA1C-362B-4ACD-A0CA-F75DD873A5FD}" srcOrd="1" destOrd="0" presId="urn:microsoft.com/office/officeart/2018/2/layout/IconVerticalSolidList"/>
    <dgm:cxn modelId="{9D323200-EBFD-4A24-B152-7432F2E44280}" type="presParOf" srcId="{7243F379-A09B-46D6-89B3-FCB76833187C}" destId="{FE72E6B6-1B2F-4CFB-8D39-71D4095E7D4B}" srcOrd="2" destOrd="0" presId="urn:microsoft.com/office/officeart/2018/2/layout/IconVerticalSolidList"/>
    <dgm:cxn modelId="{52BFE148-5607-4378-B857-7C7016FC8A6D}" type="presParOf" srcId="{7243F379-A09B-46D6-89B3-FCB76833187C}" destId="{94C4ED6F-6A3B-4FDF-9D4D-9CCCEF7424A4}"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700EFDB1-1F7B-4098-BA4B-876BF0E32ECD}" type="doc">
      <dgm:prSet loTypeId="urn:microsoft.com/office/officeart/2005/8/layout/default" loCatId="list" qsTypeId="urn:microsoft.com/office/officeart/2005/8/quickstyle/simple5" qsCatId="simple" csTypeId="urn:microsoft.com/office/officeart/2005/8/colors/accent3_2" csCatId="accent3" phldr="1"/>
      <dgm:spPr/>
      <dgm:t>
        <a:bodyPr/>
        <a:lstStyle/>
        <a:p>
          <a:endParaRPr lang="en-US"/>
        </a:p>
      </dgm:t>
    </dgm:pt>
    <dgm:pt modelId="{0B79C2E1-D607-4200-BB63-85F3F086966A}">
      <dgm:prSet/>
      <dgm:spPr>
        <a:solidFill>
          <a:schemeClr val="accent4">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b="0" dirty="0"/>
            <a:t>Within the team    </a:t>
          </a:r>
          <a:endParaRPr lang="en-US" dirty="0"/>
        </a:p>
      </dgm:t>
    </dgm:pt>
    <dgm:pt modelId="{3DD95F5B-D875-4941-A663-D108EB56A561}" type="parTrans" cxnId="{691BAEE6-F4A1-4002-9469-E7BA14CC076D}">
      <dgm:prSet/>
      <dgm:spPr/>
      <dgm:t>
        <a:bodyPr/>
        <a:lstStyle/>
        <a:p>
          <a:endParaRPr lang="en-US"/>
        </a:p>
      </dgm:t>
    </dgm:pt>
    <dgm:pt modelId="{30DE264D-201A-4960-8BBF-764A68FD2EFF}" type="sibTrans" cxnId="{691BAEE6-F4A1-4002-9469-E7BA14CC076D}">
      <dgm:prSet/>
      <dgm:spPr/>
      <dgm:t>
        <a:bodyPr/>
        <a:lstStyle/>
        <a:p>
          <a:endParaRPr lang="en-US"/>
        </a:p>
      </dgm:t>
    </dgm:pt>
    <dgm:pt modelId="{8C6CCE65-A032-497F-ABD4-46CB32E096E6}">
      <dgm:prSet/>
      <dgm:spPr>
        <a:solidFill>
          <a:schemeClr val="accent4">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b="0" dirty="0"/>
            <a:t>Within the facility</a:t>
          </a:r>
          <a:endParaRPr lang="en-US" dirty="0"/>
        </a:p>
      </dgm:t>
    </dgm:pt>
    <dgm:pt modelId="{DA9084F3-CC3C-4098-A311-6D711A5D3FA9}" type="parTrans" cxnId="{7C6F1E39-8C27-4C4E-98E9-24BA0EE887C6}">
      <dgm:prSet/>
      <dgm:spPr/>
      <dgm:t>
        <a:bodyPr/>
        <a:lstStyle/>
        <a:p>
          <a:endParaRPr lang="en-US"/>
        </a:p>
      </dgm:t>
    </dgm:pt>
    <dgm:pt modelId="{EDFC8C86-FFCB-4715-97B8-B4522C195870}" type="sibTrans" cxnId="{7C6F1E39-8C27-4C4E-98E9-24BA0EE887C6}">
      <dgm:prSet/>
      <dgm:spPr/>
      <dgm:t>
        <a:bodyPr/>
        <a:lstStyle/>
        <a:p>
          <a:endParaRPr lang="en-US"/>
        </a:p>
      </dgm:t>
    </dgm:pt>
    <dgm:pt modelId="{8E7E01D6-CB51-432A-A417-02083BA40CA4}">
      <dgm:prSet/>
      <dgm:spPr>
        <a:solidFill>
          <a:schemeClr val="accent4">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b="0" dirty="0"/>
            <a:t>With a client        </a:t>
          </a:r>
          <a:endParaRPr lang="en-US" dirty="0"/>
        </a:p>
      </dgm:t>
    </dgm:pt>
    <dgm:pt modelId="{203A1AAE-0D96-4152-A632-28CA95EDF919}" type="parTrans" cxnId="{6E991801-B69D-4BF5-9DCA-918CB9FEA7C7}">
      <dgm:prSet/>
      <dgm:spPr/>
      <dgm:t>
        <a:bodyPr/>
        <a:lstStyle/>
        <a:p>
          <a:endParaRPr lang="en-US"/>
        </a:p>
      </dgm:t>
    </dgm:pt>
    <dgm:pt modelId="{658AC1A8-EAFA-4434-80A6-6EE83ACF3688}" type="sibTrans" cxnId="{6E991801-B69D-4BF5-9DCA-918CB9FEA7C7}">
      <dgm:prSet/>
      <dgm:spPr/>
      <dgm:t>
        <a:bodyPr/>
        <a:lstStyle/>
        <a:p>
          <a:endParaRPr lang="en-US"/>
        </a:p>
      </dgm:t>
    </dgm:pt>
    <dgm:pt modelId="{C9B6071F-0705-40D8-BB99-FE3BD707E614}">
      <dgm:prSet/>
      <dgm:spPr>
        <a:solidFill>
          <a:schemeClr val="accent4">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b="0" dirty="0"/>
            <a:t>With a visitor       </a:t>
          </a:r>
          <a:endParaRPr lang="en-US" dirty="0"/>
        </a:p>
      </dgm:t>
    </dgm:pt>
    <dgm:pt modelId="{5A07B633-1B19-481B-8605-21593C212F37}" type="parTrans" cxnId="{F4689C1A-6FCE-4509-B70F-011B283DF704}">
      <dgm:prSet/>
      <dgm:spPr/>
      <dgm:t>
        <a:bodyPr/>
        <a:lstStyle/>
        <a:p>
          <a:endParaRPr lang="en-US"/>
        </a:p>
      </dgm:t>
    </dgm:pt>
    <dgm:pt modelId="{C6086FB6-9CCC-4203-878B-90680F59A990}" type="sibTrans" cxnId="{F4689C1A-6FCE-4509-B70F-011B283DF704}">
      <dgm:prSet/>
      <dgm:spPr/>
      <dgm:t>
        <a:bodyPr/>
        <a:lstStyle/>
        <a:p>
          <a:endParaRPr lang="en-US"/>
        </a:p>
      </dgm:t>
    </dgm:pt>
    <dgm:pt modelId="{5535FCDC-754A-44F8-853F-6C1E4C000AAC}">
      <dgm:prSet/>
      <dgm:spPr>
        <a:solidFill>
          <a:schemeClr val="accent4">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b="0" dirty="0"/>
            <a:t>Electronic (computer, Fax)</a:t>
          </a:r>
          <a:endParaRPr lang="en-US" dirty="0"/>
        </a:p>
      </dgm:t>
    </dgm:pt>
    <dgm:pt modelId="{15D4CD6E-8777-4817-A52C-5CE2833264A4}" type="parTrans" cxnId="{F50517E3-B3D9-4D5E-A5F5-CA5669317499}">
      <dgm:prSet/>
      <dgm:spPr/>
      <dgm:t>
        <a:bodyPr/>
        <a:lstStyle/>
        <a:p>
          <a:endParaRPr lang="en-US"/>
        </a:p>
      </dgm:t>
    </dgm:pt>
    <dgm:pt modelId="{DE79D045-F35D-46DF-B4C0-738E509EC883}" type="sibTrans" cxnId="{F50517E3-B3D9-4D5E-A5F5-CA5669317499}">
      <dgm:prSet/>
      <dgm:spPr/>
      <dgm:t>
        <a:bodyPr/>
        <a:lstStyle/>
        <a:p>
          <a:endParaRPr lang="en-US"/>
        </a:p>
      </dgm:t>
    </dgm:pt>
    <dgm:pt modelId="{D2895D75-3507-4359-9C77-95447CDE2641}">
      <dgm:prSet/>
      <dgm:spPr>
        <a:solidFill>
          <a:schemeClr val="accent4">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pPr rtl="0"/>
          <a:r>
            <a:rPr lang="en-US" b="0" dirty="0">
              <a:latin typeface="Calibri" panose="020F0502020204030204"/>
            </a:rPr>
            <a:t>Electronic (Phone</a:t>
          </a:r>
          <a:r>
            <a:rPr lang="en-US" dirty="0">
              <a:latin typeface="Calibri" panose="020F0502020204030204"/>
            </a:rPr>
            <a:t>)</a:t>
          </a:r>
          <a:endParaRPr lang="en-US" dirty="0"/>
        </a:p>
      </dgm:t>
    </dgm:pt>
    <dgm:pt modelId="{BC0296B4-D14C-4FD2-8D1D-B3D92303169C}" type="parTrans" cxnId="{74E4C2C4-5264-47D4-A647-F5B39780CAB0}">
      <dgm:prSet/>
      <dgm:spPr/>
      <dgm:t>
        <a:bodyPr/>
        <a:lstStyle/>
        <a:p>
          <a:endParaRPr lang="en-US"/>
        </a:p>
      </dgm:t>
    </dgm:pt>
    <dgm:pt modelId="{A49F05A3-7622-45B2-B029-1FB6C85C3FAD}" type="sibTrans" cxnId="{74E4C2C4-5264-47D4-A647-F5B39780CAB0}">
      <dgm:prSet/>
      <dgm:spPr/>
      <dgm:t>
        <a:bodyPr/>
        <a:lstStyle/>
        <a:p>
          <a:endParaRPr lang="en-US"/>
        </a:p>
      </dgm:t>
    </dgm:pt>
    <dgm:pt modelId="{91D9C68A-D4B5-4DA6-A75F-AA5EDC61C450}" type="pres">
      <dgm:prSet presAssocID="{700EFDB1-1F7B-4098-BA4B-876BF0E32ECD}" presName="diagram" presStyleCnt="0">
        <dgm:presLayoutVars>
          <dgm:dir/>
          <dgm:resizeHandles val="exact"/>
        </dgm:presLayoutVars>
      </dgm:prSet>
      <dgm:spPr/>
    </dgm:pt>
    <dgm:pt modelId="{20340039-DEF5-4083-9CA3-B32AFC36A292}" type="pres">
      <dgm:prSet presAssocID="{0B79C2E1-D607-4200-BB63-85F3F086966A}" presName="node" presStyleLbl="node1" presStyleIdx="0" presStyleCnt="6">
        <dgm:presLayoutVars>
          <dgm:bulletEnabled val="1"/>
        </dgm:presLayoutVars>
      </dgm:prSet>
      <dgm:spPr/>
    </dgm:pt>
    <dgm:pt modelId="{5D51E787-151E-4E45-85FD-1DC23D035A72}" type="pres">
      <dgm:prSet presAssocID="{30DE264D-201A-4960-8BBF-764A68FD2EFF}" presName="sibTrans" presStyleCnt="0"/>
      <dgm:spPr/>
    </dgm:pt>
    <dgm:pt modelId="{11F235CD-F26F-475C-BDF7-BCDC6D7A8F3C}" type="pres">
      <dgm:prSet presAssocID="{8C6CCE65-A032-497F-ABD4-46CB32E096E6}" presName="node" presStyleLbl="node1" presStyleIdx="1" presStyleCnt="6">
        <dgm:presLayoutVars>
          <dgm:bulletEnabled val="1"/>
        </dgm:presLayoutVars>
      </dgm:prSet>
      <dgm:spPr/>
    </dgm:pt>
    <dgm:pt modelId="{A5D579D8-7E1C-4AA4-9854-E59E36222803}" type="pres">
      <dgm:prSet presAssocID="{EDFC8C86-FFCB-4715-97B8-B4522C195870}" presName="sibTrans" presStyleCnt="0"/>
      <dgm:spPr/>
    </dgm:pt>
    <dgm:pt modelId="{5580C4F6-FC90-49E0-B043-8FD3AAD3CF80}" type="pres">
      <dgm:prSet presAssocID="{8E7E01D6-CB51-432A-A417-02083BA40CA4}" presName="node" presStyleLbl="node1" presStyleIdx="2" presStyleCnt="6">
        <dgm:presLayoutVars>
          <dgm:bulletEnabled val="1"/>
        </dgm:presLayoutVars>
      </dgm:prSet>
      <dgm:spPr/>
    </dgm:pt>
    <dgm:pt modelId="{8A0F7B89-C6B6-4AF2-92B3-2A8BA0A16D3F}" type="pres">
      <dgm:prSet presAssocID="{658AC1A8-EAFA-4434-80A6-6EE83ACF3688}" presName="sibTrans" presStyleCnt="0"/>
      <dgm:spPr/>
    </dgm:pt>
    <dgm:pt modelId="{0D890C6F-06FA-47E8-80C2-35D163163B7C}" type="pres">
      <dgm:prSet presAssocID="{C9B6071F-0705-40D8-BB99-FE3BD707E614}" presName="node" presStyleLbl="node1" presStyleIdx="3" presStyleCnt="6">
        <dgm:presLayoutVars>
          <dgm:bulletEnabled val="1"/>
        </dgm:presLayoutVars>
      </dgm:prSet>
      <dgm:spPr/>
    </dgm:pt>
    <dgm:pt modelId="{752BA36C-5FF8-48BB-A351-0D2DBEB1A4B6}" type="pres">
      <dgm:prSet presAssocID="{C6086FB6-9CCC-4203-878B-90680F59A990}" presName="sibTrans" presStyleCnt="0"/>
      <dgm:spPr/>
    </dgm:pt>
    <dgm:pt modelId="{AFF98C2A-889C-40C3-8FEE-8B9D83A528E6}" type="pres">
      <dgm:prSet presAssocID="{5535FCDC-754A-44F8-853F-6C1E4C000AAC}" presName="node" presStyleLbl="node1" presStyleIdx="4" presStyleCnt="6">
        <dgm:presLayoutVars>
          <dgm:bulletEnabled val="1"/>
        </dgm:presLayoutVars>
      </dgm:prSet>
      <dgm:spPr/>
    </dgm:pt>
    <dgm:pt modelId="{95F4B995-56C9-4F00-984E-0CDF35B72E74}" type="pres">
      <dgm:prSet presAssocID="{DE79D045-F35D-46DF-B4C0-738E509EC883}" presName="sibTrans" presStyleCnt="0"/>
      <dgm:spPr/>
    </dgm:pt>
    <dgm:pt modelId="{83707B31-41E7-48EA-AE2C-4F50F093E8B1}" type="pres">
      <dgm:prSet presAssocID="{D2895D75-3507-4359-9C77-95447CDE2641}" presName="node" presStyleLbl="node1" presStyleIdx="5" presStyleCnt="6">
        <dgm:presLayoutVars>
          <dgm:bulletEnabled val="1"/>
        </dgm:presLayoutVars>
      </dgm:prSet>
      <dgm:spPr/>
    </dgm:pt>
  </dgm:ptLst>
  <dgm:cxnLst>
    <dgm:cxn modelId="{6E991801-B69D-4BF5-9DCA-918CB9FEA7C7}" srcId="{700EFDB1-1F7B-4098-BA4B-876BF0E32ECD}" destId="{8E7E01D6-CB51-432A-A417-02083BA40CA4}" srcOrd="2" destOrd="0" parTransId="{203A1AAE-0D96-4152-A632-28CA95EDF919}" sibTransId="{658AC1A8-EAFA-4434-80A6-6EE83ACF3688}"/>
    <dgm:cxn modelId="{F4689C1A-6FCE-4509-B70F-011B283DF704}" srcId="{700EFDB1-1F7B-4098-BA4B-876BF0E32ECD}" destId="{C9B6071F-0705-40D8-BB99-FE3BD707E614}" srcOrd="3" destOrd="0" parTransId="{5A07B633-1B19-481B-8605-21593C212F37}" sibTransId="{C6086FB6-9CCC-4203-878B-90680F59A990}"/>
    <dgm:cxn modelId="{700A9630-4CD1-4349-B80E-6CD681A22CC8}" type="presOf" srcId="{0B79C2E1-D607-4200-BB63-85F3F086966A}" destId="{20340039-DEF5-4083-9CA3-B32AFC36A292}" srcOrd="0" destOrd="0" presId="urn:microsoft.com/office/officeart/2005/8/layout/default"/>
    <dgm:cxn modelId="{7C6F1E39-8C27-4C4E-98E9-24BA0EE887C6}" srcId="{700EFDB1-1F7B-4098-BA4B-876BF0E32ECD}" destId="{8C6CCE65-A032-497F-ABD4-46CB32E096E6}" srcOrd="1" destOrd="0" parTransId="{DA9084F3-CC3C-4098-A311-6D711A5D3FA9}" sibTransId="{EDFC8C86-FFCB-4715-97B8-B4522C195870}"/>
    <dgm:cxn modelId="{67105A47-CF6F-46E3-A6F6-CE62064513D8}" type="presOf" srcId="{8E7E01D6-CB51-432A-A417-02083BA40CA4}" destId="{5580C4F6-FC90-49E0-B043-8FD3AAD3CF80}" srcOrd="0" destOrd="0" presId="urn:microsoft.com/office/officeart/2005/8/layout/default"/>
    <dgm:cxn modelId="{9C47894F-B2AB-4EB0-8CEE-7F2D1EB5FC85}" type="presOf" srcId="{C9B6071F-0705-40D8-BB99-FE3BD707E614}" destId="{0D890C6F-06FA-47E8-80C2-35D163163B7C}" srcOrd="0" destOrd="0" presId="urn:microsoft.com/office/officeart/2005/8/layout/default"/>
    <dgm:cxn modelId="{74E4C2C4-5264-47D4-A647-F5B39780CAB0}" srcId="{700EFDB1-1F7B-4098-BA4B-876BF0E32ECD}" destId="{D2895D75-3507-4359-9C77-95447CDE2641}" srcOrd="5" destOrd="0" parTransId="{BC0296B4-D14C-4FD2-8D1D-B3D92303169C}" sibTransId="{A49F05A3-7622-45B2-B029-1FB6C85C3FAD}"/>
    <dgm:cxn modelId="{34BC62CE-8603-47FA-BAAB-9F669F2B6819}" type="presOf" srcId="{8C6CCE65-A032-497F-ABD4-46CB32E096E6}" destId="{11F235CD-F26F-475C-BDF7-BCDC6D7A8F3C}" srcOrd="0" destOrd="0" presId="urn:microsoft.com/office/officeart/2005/8/layout/default"/>
    <dgm:cxn modelId="{F60E79D6-25FE-4533-AF68-A3F18C48B075}" type="presOf" srcId="{D2895D75-3507-4359-9C77-95447CDE2641}" destId="{83707B31-41E7-48EA-AE2C-4F50F093E8B1}" srcOrd="0" destOrd="0" presId="urn:microsoft.com/office/officeart/2005/8/layout/default"/>
    <dgm:cxn modelId="{F50517E3-B3D9-4D5E-A5F5-CA5669317499}" srcId="{700EFDB1-1F7B-4098-BA4B-876BF0E32ECD}" destId="{5535FCDC-754A-44F8-853F-6C1E4C000AAC}" srcOrd="4" destOrd="0" parTransId="{15D4CD6E-8777-4817-A52C-5CE2833264A4}" sibTransId="{DE79D045-F35D-46DF-B4C0-738E509EC883}"/>
    <dgm:cxn modelId="{691BAEE6-F4A1-4002-9469-E7BA14CC076D}" srcId="{700EFDB1-1F7B-4098-BA4B-876BF0E32ECD}" destId="{0B79C2E1-D607-4200-BB63-85F3F086966A}" srcOrd="0" destOrd="0" parTransId="{3DD95F5B-D875-4941-A663-D108EB56A561}" sibTransId="{30DE264D-201A-4960-8BBF-764A68FD2EFF}"/>
    <dgm:cxn modelId="{95E1A3E8-043F-42D9-83EE-815C624BF57E}" type="presOf" srcId="{5535FCDC-754A-44F8-853F-6C1E4C000AAC}" destId="{AFF98C2A-889C-40C3-8FEE-8B9D83A528E6}" srcOrd="0" destOrd="0" presId="urn:microsoft.com/office/officeart/2005/8/layout/default"/>
    <dgm:cxn modelId="{4FB0EAF6-872E-4620-8A61-B5E19C6466A6}" type="presOf" srcId="{700EFDB1-1F7B-4098-BA4B-876BF0E32ECD}" destId="{91D9C68A-D4B5-4DA6-A75F-AA5EDC61C450}" srcOrd="0" destOrd="0" presId="urn:microsoft.com/office/officeart/2005/8/layout/default"/>
    <dgm:cxn modelId="{1BE033C9-5DDE-425D-B329-16D96FD67805}" type="presParOf" srcId="{91D9C68A-D4B5-4DA6-A75F-AA5EDC61C450}" destId="{20340039-DEF5-4083-9CA3-B32AFC36A292}" srcOrd="0" destOrd="0" presId="urn:microsoft.com/office/officeart/2005/8/layout/default"/>
    <dgm:cxn modelId="{2F2869C0-5D2A-4000-B66C-A9562C558587}" type="presParOf" srcId="{91D9C68A-D4B5-4DA6-A75F-AA5EDC61C450}" destId="{5D51E787-151E-4E45-85FD-1DC23D035A72}" srcOrd="1" destOrd="0" presId="urn:microsoft.com/office/officeart/2005/8/layout/default"/>
    <dgm:cxn modelId="{08AF29D5-82B3-4190-BD68-850BA2E17FB7}" type="presParOf" srcId="{91D9C68A-D4B5-4DA6-A75F-AA5EDC61C450}" destId="{11F235CD-F26F-475C-BDF7-BCDC6D7A8F3C}" srcOrd="2" destOrd="0" presId="urn:microsoft.com/office/officeart/2005/8/layout/default"/>
    <dgm:cxn modelId="{C5091811-7E84-421C-BF0D-8EAE36EDE6AE}" type="presParOf" srcId="{91D9C68A-D4B5-4DA6-A75F-AA5EDC61C450}" destId="{A5D579D8-7E1C-4AA4-9854-E59E36222803}" srcOrd="3" destOrd="0" presId="urn:microsoft.com/office/officeart/2005/8/layout/default"/>
    <dgm:cxn modelId="{7A43BBE7-39DD-4896-9A10-1801A56EE532}" type="presParOf" srcId="{91D9C68A-D4B5-4DA6-A75F-AA5EDC61C450}" destId="{5580C4F6-FC90-49E0-B043-8FD3AAD3CF80}" srcOrd="4" destOrd="0" presId="urn:microsoft.com/office/officeart/2005/8/layout/default"/>
    <dgm:cxn modelId="{7D5529FC-F08C-4CCB-AD13-FCC1D80CB11B}" type="presParOf" srcId="{91D9C68A-D4B5-4DA6-A75F-AA5EDC61C450}" destId="{8A0F7B89-C6B6-4AF2-92B3-2A8BA0A16D3F}" srcOrd="5" destOrd="0" presId="urn:microsoft.com/office/officeart/2005/8/layout/default"/>
    <dgm:cxn modelId="{3933A945-4C96-4315-883E-439F9F0B3229}" type="presParOf" srcId="{91D9C68A-D4B5-4DA6-A75F-AA5EDC61C450}" destId="{0D890C6F-06FA-47E8-80C2-35D163163B7C}" srcOrd="6" destOrd="0" presId="urn:microsoft.com/office/officeart/2005/8/layout/default"/>
    <dgm:cxn modelId="{84178ACC-B5C1-4AEE-94CC-54B17BF3D980}" type="presParOf" srcId="{91D9C68A-D4B5-4DA6-A75F-AA5EDC61C450}" destId="{752BA36C-5FF8-48BB-A351-0D2DBEB1A4B6}" srcOrd="7" destOrd="0" presId="urn:microsoft.com/office/officeart/2005/8/layout/default"/>
    <dgm:cxn modelId="{8BA8D095-8133-411C-9CBF-0A0EDCC6A9F9}" type="presParOf" srcId="{91D9C68A-D4B5-4DA6-A75F-AA5EDC61C450}" destId="{AFF98C2A-889C-40C3-8FEE-8B9D83A528E6}" srcOrd="8" destOrd="0" presId="urn:microsoft.com/office/officeart/2005/8/layout/default"/>
    <dgm:cxn modelId="{502447F4-88A3-43DD-88CE-7FEE7D7DB76C}" type="presParOf" srcId="{91D9C68A-D4B5-4DA6-A75F-AA5EDC61C450}" destId="{95F4B995-56C9-4F00-984E-0CDF35B72E74}" srcOrd="9" destOrd="0" presId="urn:microsoft.com/office/officeart/2005/8/layout/default"/>
    <dgm:cxn modelId="{B884AA93-1678-400E-93EE-3DEF8A39DAFE}" type="presParOf" srcId="{91D9C68A-D4B5-4DA6-A75F-AA5EDC61C450}" destId="{83707B31-41E7-48EA-AE2C-4F50F093E8B1}" srcOrd="1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CFEFE0D-6DD8-407B-AD41-05488E5AA459}" type="doc">
      <dgm:prSet loTypeId="urn:microsoft.com/office/officeart/2018/2/layout/IconVerticalSolidList" loCatId="icon" qsTypeId="urn:microsoft.com/office/officeart/2005/8/quickstyle/simple1" qsCatId="simple" csTypeId="urn:microsoft.com/office/officeart/2005/8/colors/accent3_2" csCatId="accent3" phldr="1"/>
      <dgm:spPr/>
      <dgm:t>
        <a:bodyPr/>
        <a:lstStyle/>
        <a:p>
          <a:endParaRPr lang="en-US"/>
        </a:p>
      </dgm:t>
    </dgm:pt>
    <dgm:pt modelId="{EB4466A8-BEB4-4EA3-96C5-A2C94E541520}">
      <dgm:prSet custT="1"/>
      <dgm:spPr/>
      <dgm:t>
        <a:bodyPr/>
        <a:lstStyle/>
        <a:p>
          <a:r>
            <a:rPr lang="en-US" sz="2200" b="0" dirty="0"/>
            <a:t>Spoken word </a:t>
          </a:r>
          <a:endParaRPr lang="en-US" sz="2200" dirty="0"/>
        </a:p>
      </dgm:t>
    </dgm:pt>
    <dgm:pt modelId="{01633576-3E17-436C-B12C-3084ADDDA5AD}" type="parTrans" cxnId="{C161DF36-74EC-47E9-B222-1F837DCE67CE}">
      <dgm:prSet/>
      <dgm:spPr/>
      <dgm:t>
        <a:bodyPr/>
        <a:lstStyle/>
        <a:p>
          <a:endParaRPr lang="en-US"/>
        </a:p>
      </dgm:t>
    </dgm:pt>
    <dgm:pt modelId="{49914E72-BD13-424F-BF66-1EDB6B43C839}" type="sibTrans" cxnId="{C161DF36-74EC-47E9-B222-1F837DCE67CE}">
      <dgm:prSet/>
      <dgm:spPr/>
      <dgm:t>
        <a:bodyPr/>
        <a:lstStyle/>
        <a:p>
          <a:endParaRPr lang="en-US"/>
        </a:p>
      </dgm:t>
    </dgm:pt>
    <dgm:pt modelId="{2D70BC3D-C659-4F54-86F8-21DEE6A3A2A3}">
      <dgm:prSet custT="1"/>
      <dgm:spPr/>
      <dgm:t>
        <a:bodyPr/>
        <a:lstStyle/>
        <a:p>
          <a:r>
            <a:rPr lang="en-US" sz="2200" b="0" dirty="0"/>
            <a:t>Written word</a:t>
          </a:r>
          <a:endParaRPr lang="en-US" sz="2200" dirty="0"/>
        </a:p>
      </dgm:t>
    </dgm:pt>
    <dgm:pt modelId="{EDEC2CDF-4A21-40D2-BB22-7BC672815AB5}" type="parTrans" cxnId="{8DE88EAA-BAF5-4163-9A7D-E1F0570C31C1}">
      <dgm:prSet/>
      <dgm:spPr/>
      <dgm:t>
        <a:bodyPr/>
        <a:lstStyle/>
        <a:p>
          <a:endParaRPr lang="en-US"/>
        </a:p>
      </dgm:t>
    </dgm:pt>
    <dgm:pt modelId="{DD1AFFB2-AE17-4E7B-8FF9-E7B7B5614296}" type="sibTrans" cxnId="{8DE88EAA-BAF5-4163-9A7D-E1F0570C31C1}">
      <dgm:prSet/>
      <dgm:spPr/>
      <dgm:t>
        <a:bodyPr/>
        <a:lstStyle/>
        <a:p>
          <a:endParaRPr lang="en-US"/>
        </a:p>
      </dgm:t>
    </dgm:pt>
    <dgm:pt modelId="{1E7D08A9-02E7-4F5C-A49D-3660AD6D6001}">
      <dgm:prSet custT="1"/>
      <dgm:spPr/>
      <dgm:t>
        <a:bodyPr/>
        <a:lstStyle/>
        <a:p>
          <a:r>
            <a:rPr lang="en-US" sz="2200" b="0" dirty="0"/>
            <a:t>Used to give and receive information, facts, and sharing of experiences</a:t>
          </a:r>
          <a:endParaRPr lang="en-US" sz="2200" dirty="0"/>
        </a:p>
      </dgm:t>
    </dgm:pt>
    <dgm:pt modelId="{77A4FB7C-2E86-49F5-B996-22F5D92F39C2}" type="parTrans" cxnId="{BB607C96-3CEA-465E-BCF0-9F4286D8CCA1}">
      <dgm:prSet/>
      <dgm:spPr/>
      <dgm:t>
        <a:bodyPr/>
        <a:lstStyle/>
        <a:p>
          <a:endParaRPr lang="en-US"/>
        </a:p>
      </dgm:t>
    </dgm:pt>
    <dgm:pt modelId="{881C546D-0011-43E2-A018-0972BD8C3DB8}" type="sibTrans" cxnId="{BB607C96-3CEA-465E-BCF0-9F4286D8CCA1}">
      <dgm:prSet/>
      <dgm:spPr/>
      <dgm:t>
        <a:bodyPr/>
        <a:lstStyle/>
        <a:p>
          <a:endParaRPr lang="en-US"/>
        </a:p>
      </dgm:t>
    </dgm:pt>
    <dgm:pt modelId="{CBB0FCD8-EC50-468C-BFA4-433B1DEB3C07}">
      <dgm:prSet custT="1"/>
      <dgm:spPr/>
      <dgm:t>
        <a:bodyPr/>
        <a:lstStyle/>
        <a:p>
          <a:r>
            <a:rPr lang="en-US" sz="2200" b="0" dirty="0"/>
            <a:t>Be aware of ability to understand words and written communication</a:t>
          </a:r>
          <a:endParaRPr lang="en-US" sz="2200" dirty="0"/>
        </a:p>
      </dgm:t>
    </dgm:pt>
    <dgm:pt modelId="{0906DF41-38AB-4B43-BD61-C17C8592F697}" type="parTrans" cxnId="{33A080E8-C05F-4355-9ABF-35BD92AC76FF}">
      <dgm:prSet/>
      <dgm:spPr/>
      <dgm:t>
        <a:bodyPr/>
        <a:lstStyle/>
        <a:p>
          <a:endParaRPr lang="en-US"/>
        </a:p>
      </dgm:t>
    </dgm:pt>
    <dgm:pt modelId="{BF4CF4AD-537C-4083-B9E2-22B620AEBF16}" type="sibTrans" cxnId="{33A080E8-C05F-4355-9ABF-35BD92AC76FF}">
      <dgm:prSet/>
      <dgm:spPr/>
      <dgm:t>
        <a:bodyPr/>
        <a:lstStyle/>
        <a:p>
          <a:endParaRPr lang="en-US"/>
        </a:p>
      </dgm:t>
    </dgm:pt>
    <dgm:pt modelId="{B56B78D4-452B-4567-95AC-1DDCD5DAA3DF}">
      <dgm:prSet custT="1"/>
      <dgm:spPr/>
      <dgm:t>
        <a:bodyPr/>
        <a:lstStyle/>
        <a:p>
          <a:r>
            <a:rPr lang="en-US" sz="2200" b="0" dirty="0"/>
            <a:t>Carefully choose words</a:t>
          </a:r>
          <a:endParaRPr lang="en-US" sz="2200" dirty="0"/>
        </a:p>
      </dgm:t>
    </dgm:pt>
    <dgm:pt modelId="{94D1FC2A-5475-4416-90B5-52CC404D0B04}" type="parTrans" cxnId="{BE9D4AC9-95AD-49F1-A0EA-B5053A8B7A7F}">
      <dgm:prSet/>
      <dgm:spPr/>
      <dgm:t>
        <a:bodyPr/>
        <a:lstStyle/>
        <a:p>
          <a:endParaRPr lang="en-US"/>
        </a:p>
      </dgm:t>
    </dgm:pt>
    <dgm:pt modelId="{D4D06CF6-1EF9-411A-9442-6D9DD2699B3F}" type="sibTrans" cxnId="{BE9D4AC9-95AD-49F1-A0EA-B5053A8B7A7F}">
      <dgm:prSet/>
      <dgm:spPr/>
      <dgm:t>
        <a:bodyPr/>
        <a:lstStyle/>
        <a:p>
          <a:endParaRPr lang="en-US"/>
        </a:p>
      </dgm:t>
    </dgm:pt>
    <dgm:pt modelId="{6BE40F5D-7793-44E0-BBC6-5FB98EB3476B}">
      <dgm:prSet custT="1"/>
      <dgm:spPr/>
      <dgm:t>
        <a:bodyPr/>
        <a:lstStyle/>
        <a:p>
          <a:r>
            <a:rPr lang="en-US" sz="2200" b="0" dirty="0"/>
            <a:t>Check tone and volume of voice</a:t>
          </a:r>
          <a:endParaRPr lang="en-US" sz="2200" dirty="0"/>
        </a:p>
      </dgm:t>
    </dgm:pt>
    <dgm:pt modelId="{BE052A4E-DD21-4D08-889F-C9F11A116C99}" type="parTrans" cxnId="{8AE2676B-2100-4E72-8409-F3E6E2B34685}">
      <dgm:prSet/>
      <dgm:spPr/>
      <dgm:t>
        <a:bodyPr/>
        <a:lstStyle/>
        <a:p>
          <a:endParaRPr lang="en-US"/>
        </a:p>
      </dgm:t>
    </dgm:pt>
    <dgm:pt modelId="{F7CF3774-AE2F-4833-806F-C70DD2BE7B49}" type="sibTrans" cxnId="{8AE2676B-2100-4E72-8409-F3E6E2B34685}">
      <dgm:prSet/>
      <dgm:spPr/>
      <dgm:t>
        <a:bodyPr/>
        <a:lstStyle/>
        <a:p>
          <a:endParaRPr lang="en-US"/>
        </a:p>
      </dgm:t>
    </dgm:pt>
    <dgm:pt modelId="{3B319DB3-2610-41BF-9B47-F9E258EE9783}">
      <dgm:prSet custT="1"/>
      <dgm:spPr/>
      <dgm:t>
        <a:bodyPr/>
        <a:lstStyle/>
        <a:p>
          <a:r>
            <a:rPr lang="en-US" sz="2200" b="0" dirty="0"/>
            <a:t>Be aware of speed of speaking</a:t>
          </a:r>
          <a:endParaRPr lang="en-US" sz="2200" dirty="0"/>
        </a:p>
      </dgm:t>
    </dgm:pt>
    <dgm:pt modelId="{794D5642-2BD6-4D86-BCED-94E535941A13}" type="parTrans" cxnId="{2DF4EA3C-EF4A-42C3-8BDC-E510675F850B}">
      <dgm:prSet/>
      <dgm:spPr/>
      <dgm:t>
        <a:bodyPr/>
        <a:lstStyle/>
        <a:p>
          <a:endParaRPr lang="en-US"/>
        </a:p>
      </dgm:t>
    </dgm:pt>
    <dgm:pt modelId="{C1B3565F-D60F-47B6-B596-07BC3EE31E16}" type="sibTrans" cxnId="{2DF4EA3C-EF4A-42C3-8BDC-E510675F850B}">
      <dgm:prSet/>
      <dgm:spPr/>
      <dgm:t>
        <a:bodyPr/>
        <a:lstStyle/>
        <a:p>
          <a:endParaRPr lang="en-US"/>
        </a:p>
      </dgm:t>
    </dgm:pt>
    <dgm:pt modelId="{323897D5-9E4A-487B-9273-CA45B6504D21}" type="pres">
      <dgm:prSet presAssocID="{0CFEFE0D-6DD8-407B-AD41-05488E5AA459}" presName="root" presStyleCnt="0">
        <dgm:presLayoutVars>
          <dgm:dir/>
          <dgm:resizeHandles val="exact"/>
        </dgm:presLayoutVars>
      </dgm:prSet>
      <dgm:spPr/>
    </dgm:pt>
    <dgm:pt modelId="{3A6191D2-A2AD-44D6-ABE4-E160D45C9911}" type="pres">
      <dgm:prSet presAssocID="{EB4466A8-BEB4-4EA3-96C5-A2C94E541520}" presName="compNode" presStyleCnt="0"/>
      <dgm:spPr/>
    </dgm:pt>
    <dgm:pt modelId="{8707DD52-D115-4D9A-9AEF-3686AEF7B888}" type="pres">
      <dgm:prSet presAssocID="{EB4466A8-BEB4-4EA3-96C5-A2C94E541520}" presName="bgRect" presStyleLbl="bgShp" presStyleIdx="0" presStyleCnt="7"/>
      <dgm:spPr/>
    </dgm:pt>
    <dgm:pt modelId="{1FC5A56D-5D8F-4193-B6A7-A85AC38FAB49}" type="pres">
      <dgm:prSet presAssocID="{EB4466A8-BEB4-4EA3-96C5-A2C94E541520}" presName="iconRect" presStyleLbl="node1" presStyleIdx="0" presStyleCnt="7"/>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Speech"/>
        </a:ext>
      </dgm:extLst>
    </dgm:pt>
    <dgm:pt modelId="{81BC1311-A411-4958-9DE7-421F39F23F86}" type="pres">
      <dgm:prSet presAssocID="{EB4466A8-BEB4-4EA3-96C5-A2C94E541520}" presName="spaceRect" presStyleCnt="0"/>
      <dgm:spPr/>
    </dgm:pt>
    <dgm:pt modelId="{E0781F1C-4C40-4563-A8A2-4938E5FA7437}" type="pres">
      <dgm:prSet presAssocID="{EB4466A8-BEB4-4EA3-96C5-A2C94E541520}" presName="parTx" presStyleLbl="revTx" presStyleIdx="0" presStyleCnt="7">
        <dgm:presLayoutVars>
          <dgm:chMax val="0"/>
          <dgm:chPref val="0"/>
        </dgm:presLayoutVars>
      </dgm:prSet>
      <dgm:spPr/>
    </dgm:pt>
    <dgm:pt modelId="{39693B02-9370-4494-A429-7B411A78D96F}" type="pres">
      <dgm:prSet presAssocID="{49914E72-BD13-424F-BF66-1EDB6B43C839}" presName="sibTrans" presStyleCnt="0"/>
      <dgm:spPr/>
    </dgm:pt>
    <dgm:pt modelId="{48A7BC90-B87D-41BD-AAAE-AFC98A45AAC6}" type="pres">
      <dgm:prSet presAssocID="{2D70BC3D-C659-4F54-86F8-21DEE6A3A2A3}" presName="compNode" presStyleCnt="0"/>
      <dgm:spPr/>
    </dgm:pt>
    <dgm:pt modelId="{830AE44E-117A-4231-8A85-25519E440E06}" type="pres">
      <dgm:prSet presAssocID="{2D70BC3D-C659-4F54-86F8-21DEE6A3A2A3}" presName="bgRect" presStyleLbl="bgShp" presStyleIdx="1" presStyleCnt="7"/>
      <dgm:spPr/>
    </dgm:pt>
    <dgm:pt modelId="{01DC792C-4EA3-49F9-B327-FF9897ACE327}" type="pres">
      <dgm:prSet presAssocID="{2D70BC3D-C659-4F54-86F8-21DEE6A3A2A3}" presName="iconRect" presStyleLbl="node1" presStyleIdx="1" presStyleCnt="7"/>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Pencil"/>
        </a:ext>
      </dgm:extLst>
    </dgm:pt>
    <dgm:pt modelId="{AD3F4485-5488-4FD6-9EB7-555348DE87E2}" type="pres">
      <dgm:prSet presAssocID="{2D70BC3D-C659-4F54-86F8-21DEE6A3A2A3}" presName="spaceRect" presStyleCnt="0"/>
      <dgm:spPr/>
    </dgm:pt>
    <dgm:pt modelId="{78FB97FA-EDD7-48DE-9D53-E77456D171D4}" type="pres">
      <dgm:prSet presAssocID="{2D70BC3D-C659-4F54-86F8-21DEE6A3A2A3}" presName="parTx" presStyleLbl="revTx" presStyleIdx="1" presStyleCnt="7">
        <dgm:presLayoutVars>
          <dgm:chMax val="0"/>
          <dgm:chPref val="0"/>
        </dgm:presLayoutVars>
      </dgm:prSet>
      <dgm:spPr/>
    </dgm:pt>
    <dgm:pt modelId="{43EE5B3C-77C4-4581-9234-45143297F26E}" type="pres">
      <dgm:prSet presAssocID="{DD1AFFB2-AE17-4E7B-8FF9-E7B7B5614296}" presName="sibTrans" presStyleCnt="0"/>
      <dgm:spPr/>
    </dgm:pt>
    <dgm:pt modelId="{9E5D36D7-57EA-4DAB-AE24-99042FDD4D21}" type="pres">
      <dgm:prSet presAssocID="{1E7D08A9-02E7-4F5C-A49D-3660AD6D6001}" presName="compNode" presStyleCnt="0"/>
      <dgm:spPr/>
    </dgm:pt>
    <dgm:pt modelId="{243D23A6-FFF5-47B7-A198-25BBE4C8BA62}" type="pres">
      <dgm:prSet presAssocID="{1E7D08A9-02E7-4F5C-A49D-3660AD6D6001}" presName="bgRect" presStyleLbl="bgShp" presStyleIdx="2" presStyleCnt="7"/>
      <dgm:spPr/>
    </dgm:pt>
    <dgm:pt modelId="{FD889801-5898-4294-BE06-12AB180B1844}" type="pres">
      <dgm:prSet presAssocID="{1E7D08A9-02E7-4F5C-A49D-3660AD6D6001}" presName="iconRect" presStyleLbl="node1" presStyleIdx="2" presStyleCnt="7"/>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Lock"/>
        </a:ext>
      </dgm:extLst>
    </dgm:pt>
    <dgm:pt modelId="{CB07D5B2-6BEC-4FC4-A0C3-5051F0ABCB4B}" type="pres">
      <dgm:prSet presAssocID="{1E7D08A9-02E7-4F5C-A49D-3660AD6D6001}" presName="spaceRect" presStyleCnt="0"/>
      <dgm:spPr/>
    </dgm:pt>
    <dgm:pt modelId="{60B70FFD-A8D6-4FCC-BE0E-CB95969FD56B}" type="pres">
      <dgm:prSet presAssocID="{1E7D08A9-02E7-4F5C-A49D-3660AD6D6001}" presName="parTx" presStyleLbl="revTx" presStyleIdx="2" presStyleCnt="7">
        <dgm:presLayoutVars>
          <dgm:chMax val="0"/>
          <dgm:chPref val="0"/>
        </dgm:presLayoutVars>
      </dgm:prSet>
      <dgm:spPr/>
    </dgm:pt>
    <dgm:pt modelId="{0D472919-F8A1-44DD-9824-9879C4E9717A}" type="pres">
      <dgm:prSet presAssocID="{881C546D-0011-43E2-A018-0972BD8C3DB8}" presName="sibTrans" presStyleCnt="0"/>
      <dgm:spPr/>
    </dgm:pt>
    <dgm:pt modelId="{756ED77F-F844-4327-A1BB-3C04BFA40B13}" type="pres">
      <dgm:prSet presAssocID="{CBB0FCD8-EC50-468C-BFA4-433B1DEB3C07}" presName="compNode" presStyleCnt="0"/>
      <dgm:spPr/>
    </dgm:pt>
    <dgm:pt modelId="{C6B2950C-7B01-4C56-AFF5-342A659B7976}" type="pres">
      <dgm:prSet presAssocID="{CBB0FCD8-EC50-468C-BFA4-433B1DEB3C07}" presName="bgRect" presStyleLbl="bgShp" presStyleIdx="3" presStyleCnt="7"/>
      <dgm:spPr/>
    </dgm:pt>
    <dgm:pt modelId="{EBC51FFD-0B89-4B59-8060-FC89B2F43564}" type="pres">
      <dgm:prSet presAssocID="{CBB0FCD8-EC50-468C-BFA4-433B1DEB3C07}" presName="iconRect" presStyleLbl="node1" presStyleIdx="3" presStyleCnt="7"/>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Chat"/>
        </a:ext>
      </dgm:extLst>
    </dgm:pt>
    <dgm:pt modelId="{5D18A2E9-D1C3-47D1-86E5-0E82E6C97473}" type="pres">
      <dgm:prSet presAssocID="{CBB0FCD8-EC50-468C-BFA4-433B1DEB3C07}" presName="spaceRect" presStyleCnt="0"/>
      <dgm:spPr/>
    </dgm:pt>
    <dgm:pt modelId="{D61340CD-582E-483C-9C8A-50F7210FFF69}" type="pres">
      <dgm:prSet presAssocID="{CBB0FCD8-EC50-468C-BFA4-433B1DEB3C07}" presName="parTx" presStyleLbl="revTx" presStyleIdx="3" presStyleCnt="7">
        <dgm:presLayoutVars>
          <dgm:chMax val="0"/>
          <dgm:chPref val="0"/>
        </dgm:presLayoutVars>
      </dgm:prSet>
      <dgm:spPr/>
    </dgm:pt>
    <dgm:pt modelId="{BCB08361-726D-4614-81B5-F9F11642EA77}" type="pres">
      <dgm:prSet presAssocID="{BF4CF4AD-537C-4083-B9E2-22B620AEBF16}" presName="sibTrans" presStyleCnt="0"/>
      <dgm:spPr/>
    </dgm:pt>
    <dgm:pt modelId="{06031E18-3538-4C56-BCB9-3471196CFAC1}" type="pres">
      <dgm:prSet presAssocID="{B56B78D4-452B-4567-95AC-1DDCD5DAA3DF}" presName="compNode" presStyleCnt="0"/>
      <dgm:spPr/>
    </dgm:pt>
    <dgm:pt modelId="{EC9DA090-3C41-44E0-BA13-2CFB1470E084}" type="pres">
      <dgm:prSet presAssocID="{B56B78D4-452B-4567-95AC-1DDCD5DAA3DF}" presName="bgRect" presStyleLbl="bgShp" presStyleIdx="4" presStyleCnt="7"/>
      <dgm:spPr/>
    </dgm:pt>
    <dgm:pt modelId="{64BC7739-76DD-425A-84CB-2F43B80DCC3C}" type="pres">
      <dgm:prSet presAssocID="{B56B78D4-452B-4567-95AC-1DDCD5DAA3DF}" presName="iconRect" presStyleLbl="node1" presStyleIdx="4" presStyleCnt="7"/>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Checkmark"/>
        </a:ext>
      </dgm:extLst>
    </dgm:pt>
    <dgm:pt modelId="{70504B2E-224D-4E88-A8C0-74717F025B0A}" type="pres">
      <dgm:prSet presAssocID="{B56B78D4-452B-4567-95AC-1DDCD5DAA3DF}" presName="spaceRect" presStyleCnt="0"/>
      <dgm:spPr/>
    </dgm:pt>
    <dgm:pt modelId="{FD7FDC2F-188E-4721-9BAB-8CAC897900B9}" type="pres">
      <dgm:prSet presAssocID="{B56B78D4-452B-4567-95AC-1DDCD5DAA3DF}" presName="parTx" presStyleLbl="revTx" presStyleIdx="4" presStyleCnt="7">
        <dgm:presLayoutVars>
          <dgm:chMax val="0"/>
          <dgm:chPref val="0"/>
        </dgm:presLayoutVars>
      </dgm:prSet>
      <dgm:spPr/>
    </dgm:pt>
    <dgm:pt modelId="{B0AD2869-1DBD-460E-BBFF-BA09A76E0CA0}" type="pres">
      <dgm:prSet presAssocID="{D4D06CF6-1EF9-411A-9442-6D9DD2699B3F}" presName="sibTrans" presStyleCnt="0"/>
      <dgm:spPr/>
    </dgm:pt>
    <dgm:pt modelId="{F3083EB2-6856-4F1D-BA21-BBF56997C996}" type="pres">
      <dgm:prSet presAssocID="{6BE40F5D-7793-44E0-BBC6-5FB98EB3476B}" presName="compNode" presStyleCnt="0"/>
      <dgm:spPr/>
    </dgm:pt>
    <dgm:pt modelId="{F6F3E951-2B9B-427B-919E-10D9A0020E5F}" type="pres">
      <dgm:prSet presAssocID="{6BE40F5D-7793-44E0-BBC6-5FB98EB3476B}" presName="bgRect" presStyleLbl="bgShp" presStyleIdx="5" presStyleCnt="7"/>
      <dgm:spPr/>
    </dgm:pt>
    <dgm:pt modelId="{AA434043-6966-49DF-9FA8-2DE54A5EAF8D}" type="pres">
      <dgm:prSet presAssocID="{6BE40F5D-7793-44E0-BBC6-5FB98EB3476B}" presName="iconRect" presStyleLbl="node1" presStyleIdx="5" presStyleCnt="7"/>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Volume"/>
        </a:ext>
      </dgm:extLst>
    </dgm:pt>
    <dgm:pt modelId="{6864427A-0B13-403E-97AD-32B09F4EFD87}" type="pres">
      <dgm:prSet presAssocID="{6BE40F5D-7793-44E0-BBC6-5FB98EB3476B}" presName="spaceRect" presStyleCnt="0"/>
      <dgm:spPr/>
    </dgm:pt>
    <dgm:pt modelId="{E50C74A1-336D-4AD2-8D4B-7857BF031DD7}" type="pres">
      <dgm:prSet presAssocID="{6BE40F5D-7793-44E0-BBC6-5FB98EB3476B}" presName="parTx" presStyleLbl="revTx" presStyleIdx="5" presStyleCnt="7">
        <dgm:presLayoutVars>
          <dgm:chMax val="0"/>
          <dgm:chPref val="0"/>
        </dgm:presLayoutVars>
      </dgm:prSet>
      <dgm:spPr/>
    </dgm:pt>
    <dgm:pt modelId="{9CEDEBE9-9580-41F1-B548-23759BE4B012}" type="pres">
      <dgm:prSet presAssocID="{F7CF3774-AE2F-4833-806F-C70DD2BE7B49}" presName="sibTrans" presStyleCnt="0"/>
      <dgm:spPr/>
    </dgm:pt>
    <dgm:pt modelId="{DB92FEE9-978E-4732-8B2A-0C6BCB7FC6A8}" type="pres">
      <dgm:prSet presAssocID="{3B319DB3-2610-41BF-9B47-F9E258EE9783}" presName="compNode" presStyleCnt="0"/>
      <dgm:spPr/>
    </dgm:pt>
    <dgm:pt modelId="{A2400279-968C-49FB-9AFC-A56FB2D442AA}" type="pres">
      <dgm:prSet presAssocID="{3B319DB3-2610-41BF-9B47-F9E258EE9783}" presName="bgRect" presStyleLbl="bgShp" presStyleIdx="6" presStyleCnt="7"/>
      <dgm:spPr/>
    </dgm:pt>
    <dgm:pt modelId="{507A6951-2663-4A83-9FD2-CEE7ABBB6699}" type="pres">
      <dgm:prSet presAssocID="{3B319DB3-2610-41BF-9B47-F9E258EE9783}" presName="iconRect" presStyleLbl="node1" presStyleIdx="6" presStyleCnt="7"/>
      <dgm:spPr>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a:blipFill>
        <a:ln>
          <a:noFill/>
        </a:ln>
      </dgm:spPr>
      <dgm:extLst>
        <a:ext uri="{E40237B7-FDA0-4F09-8148-C483321AD2D9}">
          <dgm14:cNvPr xmlns:dgm14="http://schemas.microsoft.com/office/drawing/2010/diagram" id="0" name="" descr="Stopwatch"/>
        </a:ext>
      </dgm:extLst>
    </dgm:pt>
    <dgm:pt modelId="{E0EC6DC7-1AC9-4EFC-A0FE-C8F0ED4B96E8}" type="pres">
      <dgm:prSet presAssocID="{3B319DB3-2610-41BF-9B47-F9E258EE9783}" presName="spaceRect" presStyleCnt="0"/>
      <dgm:spPr/>
    </dgm:pt>
    <dgm:pt modelId="{C454E2CE-05E3-48CC-8D48-BBD3207A0EA0}" type="pres">
      <dgm:prSet presAssocID="{3B319DB3-2610-41BF-9B47-F9E258EE9783}" presName="parTx" presStyleLbl="revTx" presStyleIdx="6" presStyleCnt="7">
        <dgm:presLayoutVars>
          <dgm:chMax val="0"/>
          <dgm:chPref val="0"/>
        </dgm:presLayoutVars>
      </dgm:prSet>
      <dgm:spPr/>
    </dgm:pt>
  </dgm:ptLst>
  <dgm:cxnLst>
    <dgm:cxn modelId="{C161DF36-74EC-47E9-B222-1F837DCE67CE}" srcId="{0CFEFE0D-6DD8-407B-AD41-05488E5AA459}" destId="{EB4466A8-BEB4-4EA3-96C5-A2C94E541520}" srcOrd="0" destOrd="0" parTransId="{01633576-3E17-436C-B12C-3084ADDDA5AD}" sibTransId="{49914E72-BD13-424F-BF66-1EDB6B43C839}"/>
    <dgm:cxn modelId="{2DF4EA3C-EF4A-42C3-8BDC-E510675F850B}" srcId="{0CFEFE0D-6DD8-407B-AD41-05488E5AA459}" destId="{3B319DB3-2610-41BF-9B47-F9E258EE9783}" srcOrd="6" destOrd="0" parTransId="{794D5642-2BD6-4D86-BCED-94E535941A13}" sibTransId="{C1B3565F-D60F-47B6-B596-07BC3EE31E16}"/>
    <dgm:cxn modelId="{CE349C5C-939E-4F45-B42F-949691DEE807}" type="presOf" srcId="{6BE40F5D-7793-44E0-BBC6-5FB98EB3476B}" destId="{E50C74A1-336D-4AD2-8D4B-7857BF031DD7}" srcOrd="0" destOrd="0" presId="urn:microsoft.com/office/officeart/2018/2/layout/IconVerticalSolidList"/>
    <dgm:cxn modelId="{6F8B7660-EA66-45A3-BAF5-F177E5A30F32}" type="presOf" srcId="{CBB0FCD8-EC50-468C-BFA4-433B1DEB3C07}" destId="{D61340CD-582E-483C-9C8A-50F7210FFF69}" srcOrd="0" destOrd="0" presId="urn:microsoft.com/office/officeart/2018/2/layout/IconVerticalSolidList"/>
    <dgm:cxn modelId="{96117D65-7149-4D09-9C59-9FFB6ACB0E10}" type="presOf" srcId="{0CFEFE0D-6DD8-407B-AD41-05488E5AA459}" destId="{323897D5-9E4A-487B-9273-CA45B6504D21}" srcOrd="0" destOrd="0" presId="urn:microsoft.com/office/officeart/2018/2/layout/IconVerticalSolidList"/>
    <dgm:cxn modelId="{8AE2676B-2100-4E72-8409-F3E6E2B34685}" srcId="{0CFEFE0D-6DD8-407B-AD41-05488E5AA459}" destId="{6BE40F5D-7793-44E0-BBC6-5FB98EB3476B}" srcOrd="5" destOrd="0" parTransId="{BE052A4E-DD21-4D08-889F-C9F11A116C99}" sibTransId="{F7CF3774-AE2F-4833-806F-C70DD2BE7B49}"/>
    <dgm:cxn modelId="{9A93128C-5707-4D24-A166-E10EEAAA7C44}" type="presOf" srcId="{B56B78D4-452B-4567-95AC-1DDCD5DAA3DF}" destId="{FD7FDC2F-188E-4721-9BAB-8CAC897900B9}" srcOrd="0" destOrd="0" presId="urn:microsoft.com/office/officeart/2018/2/layout/IconVerticalSolidList"/>
    <dgm:cxn modelId="{BB607C96-3CEA-465E-BCF0-9F4286D8CCA1}" srcId="{0CFEFE0D-6DD8-407B-AD41-05488E5AA459}" destId="{1E7D08A9-02E7-4F5C-A49D-3660AD6D6001}" srcOrd="2" destOrd="0" parTransId="{77A4FB7C-2E86-49F5-B996-22F5D92F39C2}" sibTransId="{881C546D-0011-43E2-A018-0972BD8C3DB8}"/>
    <dgm:cxn modelId="{898AD0A8-1C36-4574-AC2C-0A1CB9B5B2FF}" type="presOf" srcId="{EB4466A8-BEB4-4EA3-96C5-A2C94E541520}" destId="{E0781F1C-4C40-4563-A8A2-4938E5FA7437}" srcOrd="0" destOrd="0" presId="urn:microsoft.com/office/officeart/2018/2/layout/IconVerticalSolidList"/>
    <dgm:cxn modelId="{8DE88EAA-BAF5-4163-9A7D-E1F0570C31C1}" srcId="{0CFEFE0D-6DD8-407B-AD41-05488E5AA459}" destId="{2D70BC3D-C659-4F54-86F8-21DEE6A3A2A3}" srcOrd="1" destOrd="0" parTransId="{EDEC2CDF-4A21-40D2-BB22-7BC672815AB5}" sibTransId="{DD1AFFB2-AE17-4E7B-8FF9-E7B7B5614296}"/>
    <dgm:cxn modelId="{27225BB6-DE51-49BA-9287-B748C80D75D3}" type="presOf" srcId="{2D70BC3D-C659-4F54-86F8-21DEE6A3A2A3}" destId="{78FB97FA-EDD7-48DE-9D53-E77456D171D4}" srcOrd="0" destOrd="0" presId="urn:microsoft.com/office/officeart/2018/2/layout/IconVerticalSolidList"/>
    <dgm:cxn modelId="{BE9D4AC9-95AD-49F1-A0EA-B5053A8B7A7F}" srcId="{0CFEFE0D-6DD8-407B-AD41-05488E5AA459}" destId="{B56B78D4-452B-4567-95AC-1DDCD5DAA3DF}" srcOrd="4" destOrd="0" parTransId="{94D1FC2A-5475-4416-90B5-52CC404D0B04}" sibTransId="{D4D06CF6-1EF9-411A-9442-6D9DD2699B3F}"/>
    <dgm:cxn modelId="{9F0DC3E7-68A5-48A0-B759-439E8B718505}" type="presOf" srcId="{1E7D08A9-02E7-4F5C-A49D-3660AD6D6001}" destId="{60B70FFD-A8D6-4FCC-BE0E-CB95969FD56B}" srcOrd="0" destOrd="0" presId="urn:microsoft.com/office/officeart/2018/2/layout/IconVerticalSolidList"/>
    <dgm:cxn modelId="{33A080E8-C05F-4355-9ABF-35BD92AC76FF}" srcId="{0CFEFE0D-6DD8-407B-AD41-05488E5AA459}" destId="{CBB0FCD8-EC50-468C-BFA4-433B1DEB3C07}" srcOrd="3" destOrd="0" parTransId="{0906DF41-38AB-4B43-BD61-C17C8592F697}" sibTransId="{BF4CF4AD-537C-4083-B9E2-22B620AEBF16}"/>
    <dgm:cxn modelId="{D7ECB4EF-B767-4E05-908F-7E3FAF9EE578}" type="presOf" srcId="{3B319DB3-2610-41BF-9B47-F9E258EE9783}" destId="{C454E2CE-05E3-48CC-8D48-BBD3207A0EA0}" srcOrd="0" destOrd="0" presId="urn:microsoft.com/office/officeart/2018/2/layout/IconVerticalSolidList"/>
    <dgm:cxn modelId="{E5BD8AF5-9F3E-4B44-BD67-90D09DE58198}" type="presParOf" srcId="{323897D5-9E4A-487B-9273-CA45B6504D21}" destId="{3A6191D2-A2AD-44D6-ABE4-E160D45C9911}" srcOrd="0" destOrd="0" presId="urn:microsoft.com/office/officeart/2018/2/layout/IconVerticalSolidList"/>
    <dgm:cxn modelId="{631EDF82-DB73-45CE-ACF6-4B1FB8F10F21}" type="presParOf" srcId="{3A6191D2-A2AD-44D6-ABE4-E160D45C9911}" destId="{8707DD52-D115-4D9A-9AEF-3686AEF7B888}" srcOrd="0" destOrd="0" presId="urn:microsoft.com/office/officeart/2018/2/layout/IconVerticalSolidList"/>
    <dgm:cxn modelId="{2E1FBF2D-C9D6-453B-93EE-5D23D55631B4}" type="presParOf" srcId="{3A6191D2-A2AD-44D6-ABE4-E160D45C9911}" destId="{1FC5A56D-5D8F-4193-B6A7-A85AC38FAB49}" srcOrd="1" destOrd="0" presId="urn:microsoft.com/office/officeart/2018/2/layout/IconVerticalSolidList"/>
    <dgm:cxn modelId="{34392DE1-6D16-47BB-8A47-04976129DCD5}" type="presParOf" srcId="{3A6191D2-A2AD-44D6-ABE4-E160D45C9911}" destId="{81BC1311-A411-4958-9DE7-421F39F23F86}" srcOrd="2" destOrd="0" presId="urn:microsoft.com/office/officeart/2018/2/layout/IconVerticalSolidList"/>
    <dgm:cxn modelId="{7F97B124-28E0-4189-8A18-270D30236872}" type="presParOf" srcId="{3A6191D2-A2AD-44D6-ABE4-E160D45C9911}" destId="{E0781F1C-4C40-4563-A8A2-4938E5FA7437}" srcOrd="3" destOrd="0" presId="urn:microsoft.com/office/officeart/2018/2/layout/IconVerticalSolidList"/>
    <dgm:cxn modelId="{1ED6B27C-7262-48D6-9577-F830F591D7A7}" type="presParOf" srcId="{323897D5-9E4A-487B-9273-CA45B6504D21}" destId="{39693B02-9370-4494-A429-7B411A78D96F}" srcOrd="1" destOrd="0" presId="urn:microsoft.com/office/officeart/2018/2/layout/IconVerticalSolidList"/>
    <dgm:cxn modelId="{A120722E-7CBC-43B2-BB85-0F5F073F9C4B}" type="presParOf" srcId="{323897D5-9E4A-487B-9273-CA45B6504D21}" destId="{48A7BC90-B87D-41BD-AAAE-AFC98A45AAC6}" srcOrd="2" destOrd="0" presId="urn:microsoft.com/office/officeart/2018/2/layout/IconVerticalSolidList"/>
    <dgm:cxn modelId="{0CFF0ED0-00B3-4174-AFEE-94F1DA05DECE}" type="presParOf" srcId="{48A7BC90-B87D-41BD-AAAE-AFC98A45AAC6}" destId="{830AE44E-117A-4231-8A85-25519E440E06}" srcOrd="0" destOrd="0" presId="urn:microsoft.com/office/officeart/2018/2/layout/IconVerticalSolidList"/>
    <dgm:cxn modelId="{BE1996F5-F5CE-46E6-81B2-C8D5CD77F81E}" type="presParOf" srcId="{48A7BC90-B87D-41BD-AAAE-AFC98A45AAC6}" destId="{01DC792C-4EA3-49F9-B327-FF9897ACE327}" srcOrd="1" destOrd="0" presId="urn:microsoft.com/office/officeart/2018/2/layout/IconVerticalSolidList"/>
    <dgm:cxn modelId="{2C548F74-FF5C-4B49-832C-01B9428DFFFB}" type="presParOf" srcId="{48A7BC90-B87D-41BD-AAAE-AFC98A45AAC6}" destId="{AD3F4485-5488-4FD6-9EB7-555348DE87E2}" srcOrd="2" destOrd="0" presId="urn:microsoft.com/office/officeart/2018/2/layout/IconVerticalSolidList"/>
    <dgm:cxn modelId="{29EC38C4-78D8-45CD-B041-65FD82CA0F78}" type="presParOf" srcId="{48A7BC90-B87D-41BD-AAAE-AFC98A45AAC6}" destId="{78FB97FA-EDD7-48DE-9D53-E77456D171D4}" srcOrd="3" destOrd="0" presId="urn:microsoft.com/office/officeart/2018/2/layout/IconVerticalSolidList"/>
    <dgm:cxn modelId="{6CBFE0C0-B370-4040-B720-86D935BF497A}" type="presParOf" srcId="{323897D5-9E4A-487B-9273-CA45B6504D21}" destId="{43EE5B3C-77C4-4581-9234-45143297F26E}" srcOrd="3" destOrd="0" presId="urn:microsoft.com/office/officeart/2018/2/layout/IconVerticalSolidList"/>
    <dgm:cxn modelId="{B6875799-14D4-47F3-AC63-BF82DDCB8037}" type="presParOf" srcId="{323897D5-9E4A-487B-9273-CA45B6504D21}" destId="{9E5D36D7-57EA-4DAB-AE24-99042FDD4D21}" srcOrd="4" destOrd="0" presId="urn:microsoft.com/office/officeart/2018/2/layout/IconVerticalSolidList"/>
    <dgm:cxn modelId="{011AA9E4-C818-4BB6-9244-7521919C36DF}" type="presParOf" srcId="{9E5D36D7-57EA-4DAB-AE24-99042FDD4D21}" destId="{243D23A6-FFF5-47B7-A198-25BBE4C8BA62}" srcOrd="0" destOrd="0" presId="urn:microsoft.com/office/officeart/2018/2/layout/IconVerticalSolidList"/>
    <dgm:cxn modelId="{5DBDD565-202E-4A48-8433-6895071933CE}" type="presParOf" srcId="{9E5D36D7-57EA-4DAB-AE24-99042FDD4D21}" destId="{FD889801-5898-4294-BE06-12AB180B1844}" srcOrd="1" destOrd="0" presId="urn:microsoft.com/office/officeart/2018/2/layout/IconVerticalSolidList"/>
    <dgm:cxn modelId="{C7D943A8-9F90-4AE5-BD9D-4A5EB8164A48}" type="presParOf" srcId="{9E5D36D7-57EA-4DAB-AE24-99042FDD4D21}" destId="{CB07D5B2-6BEC-4FC4-A0C3-5051F0ABCB4B}" srcOrd="2" destOrd="0" presId="urn:microsoft.com/office/officeart/2018/2/layout/IconVerticalSolidList"/>
    <dgm:cxn modelId="{0A365812-E86D-4595-AD5A-7DF23A249FC5}" type="presParOf" srcId="{9E5D36D7-57EA-4DAB-AE24-99042FDD4D21}" destId="{60B70FFD-A8D6-4FCC-BE0E-CB95969FD56B}" srcOrd="3" destOrd="0" presId="urn:microsoft.com/office/officeart/2018/2/layout/IconVerticalSolidList"/>
    <dgm:cxn modelId="{53B63B7D-C823-42E1-8FD6-DAA6C18786EE}" type="presParOf" srcId="{323897D5-9E4A-487B-9273-CA45B6504D21}" destId="{0D472919-F8A1-44DD-9824-9879C4E9717A}" srcOrd="5" destOrd="0" presId="urn:microsoft.com/office/officeart/2018/2/layout/IconVerticalSolidList"/>
    <dgm:cxn modelId="{6E40E3BA-6BBC-4F6F-9F77-494BEF506A63}" type="presParOf" srcId="{323897D5-9E4A-487B-9273-CA45B6504D21}" destId="{756ED77F-F844-4327-A1BB-3C04BFA40B13}" srcOrd="6" destOrd="0" presId="urn:microsoft.com/office/officeart/2018/2/layout/IconVerticalSolidList"/>
    <dgm:cxn modelId="{0F7054CD-4CA6-4303-AD35-2DF894C70043}" type="presParOf" srcId="{756ED77F-F844-4327-A1BB-3C04BFA40B13}" destId="{C6B2950C-7B01-4C56-AFF5-342A659B7976}" srcOrd="0" destOrd="0" presId="urn:microsoft.com/office/officeart/2018/2/layout/IconVerticalSolidList"/>
    <dgm:cxn modelId="{53E28A98-F126-4B7F-BA0B-C43EFCB52EC0}" type="presParOf" srcId="{756ED77F-F844-4327-A1BB-3C04BFA40B13}" destId="{EBC51FFD-0B89-4B59-8060-FC89B2F43564}" srcOrd="1" destOrd="0" presId="urn:microsoft.com/office/officeart/2018/2/layout/IconVerticalSolidList"/>
    <dgm:cxn modelId="{1E127AE9-9267-4A42-BACA-717A122CBB99}" type="presParOf" srcId="{756ED77F-F844-4327-A1BB-3C04BFA40B13}" destId="{5D18A2E9-D1C3-47D1-86E5-0E82E6C97473}" srcOrd="2" destOrd="0" presId="urn:microsoft.com/office/officeart/2018/2/layout/IconVerticalSolidList"/>
    <dgm:cxn modelId="{3FED890B-E642-4F5F-9C2E-75329343DE01}" type="presParOf" srcId="{756ED77F-F844-4327-A1BB-3C04BFA40B13}" destId="{D61340CD-582E-483C-9C8A-50F7210FFF69}" srcOrd="3" destOrd="0" presId="urn:microsoft.com/office/officeart/2018/2/layout/IconVerticalSolidList"/>
    <dgm:cxn modelId="{F64BB39F-F9CD-45C7-B4EC-0FC5D7012955}" type="presParOf" srcId="{323897D5-9E4A-487B-9273-CA45B6504D21}" destId="{BCB08361-726D-4614-81B5-F9F11642EA77}" srcOrd="7" destOrd="0" presId="urn:microsoft.com/office/officeart/2018/2/layout/IconVerticalSolidList"/>
    <dgm:cxn modelId="{E334838F-6B9A-46B7-8FC4-87535DEE42BA}" type="presParOf" srcId="{323897D5-9E4A-487B-9273-CA45B6504D21}" destId="{06031E18-3538-4C56-BCB9-3471196CFAC1}" srcOrd="8" destOrd="0" presId="urn:microsoft.com/office/officeart/2018/2/layout/IconVerticalSolidList"/>
    <dgm:cxn modelId="{3BA533D1-67EB-4D80-8AEB-A08E032329FA}" type="presParOf" srcId="{06031E18-3538-4C56-BCB9-3471196CFAC1}" destId="{EC9DA090-3C41-44E0-BA13-2CFB1470E084}" srcOrd="0" destOrd="0" presId="urn:microsoft.com/office/officeart/2018/2/layout/IconVerticalSolidList"/>
    <dgm:cxn modelId="{32D70C95-6935-4F9A-A97D-E80649849921}" type="presParOf" srcId="{06031E18-3538-4C56-BCB9-3471196CFAC1}" destId="{64BC7739-76DD-425A-84CB-2F43B80DCC3C}" srcOrd="1" destOrd="0" presId="urn:microsoft.com/office/officeart/2018/2/layout/IconVerticalSolidList"/>
    <dgm:cxn modelId="{A04B2E1C-11B1-48B9-A0BA-0016D14E08D3}" type="presParOf" srcId="{06031E18-3538-4C56-BCB9-3471196CFAC1}" destId="{70504B2E-224D-4E88-A8C0-74717F025B0A}" srcOrd="2" destOrd="0" presId="urn:microsoft.com/office/officeart/2018/2/layout/IconVerticalSolidList"/>
    <dgm:cxn modelId="{1E6E8815-4943-4D14-89B9-8E7607E2F2E6}" type="presParOf" srcId="{06031E18-3538-4C56-BCB9-3471196CFAC1}" destId="{FD7FDC2F-188E-4721-9BAB-8CAC897900B9}" srcOrd="3" destOrd="0" presId="urn:microsoft.com/office/officeart/2018/2/layout/IconVerticalSolidList"/>
    <dgm:cxn modelId="{4F7F3ED6-9FBF-4013-9119-893CA689B624}" type="presParOf" srcId="{323897D5-9E4A-487B-9273-CA45B6504D21}" destId="{B0AD2869-1DBD-460E-BBFF-BA09A76E0CA0}" srcOrd="9" destOrd="0" presId="urn:microsoft.com/office/officeart/2018/2/layout/IconVerticalSolidList"/>
    <dgm:cxn modelId="{B8143454-6771-42F3-A339-2BEF950D8148}" type="presParOf" srcId="{323897D5-9E4A-487B-9273-CA45B6504D21}" destId="{F3083EB2-6856-4F1D-BA21-BBF56997C996}" srcOrd="10" destOrd="0" presId="urn:microsoft.com/office/officeart/2018/2/layout/IconVerticalSolidList"/>
    <dgm:cxn modelId="{2EBC195F-A9F8-4885-BB34-BD85CA0A5B99}" type="presParOf" srcId="{F3083EB2-6856-4F1D-BA21-BBF56997C996}" destId="{F6F3E951-2B9B-427B-919E-10D9A0020E5F}" srcOrd="0" destOrd="0" presId="urn:microsoft.com/office/officeart/2018/2/layout/IconVerticalSolidList"/>
    <dgm:cxn modelId="{DC5DBDDF-2B47-4122-8A2A-B8142638175B}" type="presParOf" srcId="{F3083EB2-6856-4F1D-BA21-BBF56997C996}" destId="{AA434043-6966-49DF-9FA8-2DE54A5EAF8D}" srcOrd="1" destOrd="0" presId="urn:microsoft.com/office/officeart/2018/2/layout/IconVerticalSolidList"/>
    <dgm:cxn modelId="{3333846B-4D7B-4C58-820A-9559257343BC}" type="presParOf" srcId="{F3083EB2-6856-4F1D-BA21-BBF56997C996}" destId="{6864427A-0B13-403E-97AD-32B09F4EFD87}" srcOrd="2" destOrd="0" presId="urn:microsoft.com/office/officeart/2018/2/layout/IconVerticalSolidList"/>
    <dgm:cxn modelId="{E2BF43E4-547A-499A-9D3F-1381B60A87B5}" type="presParOf" srcId="{F3083EB2-6856-4F1D-BA21-BBF56997C996}" destId="{E50C74A1-336D-4AD2-8D4B-7857BF031DD7}" srcOrd="3" destOrd="0" presId="urn:microsoft.com/office/officeart/2018/2/layout/IconVerticalSolidList"/>
    <dgm:cxn modelId="{92D35624-CCBA-4A76-B834-284065CCE562}" type="presParOf" srcId="{323897D5-9E4A-487B-9273-CA45B6504D21}" destId="{9CEDEBE9-9580-41F1-B548-23759BE4B012}" srcOrd="11" destOrd="0" presId="urn:microsoft.com/office/officeart/2018/2/layout/IconVerticalSolidList"/>
    <dgm:cxn modelId="{619B1D21-683C-4E90-AAF3-25314764FE70}" type="presParOf" srcId="{323897D5-9E4A-487B-9273-CA45B6504D21}" destId="{DB92FEE9-978E-4732-8B2A-0C6BCB7FC6A8}" srcOrd="12" destOrd="0" presId="urn:microsoft.com/office/officeart/2018/2/layout/IconVerticalSolidList"/>
    <dgm:cxn modelId="{D9F46649-93D1-4CC7-B4BB-90B151C06C74}" type="presParOf" srcId="{DB92FEE9-978E-4732-8B2A-0C6BCB7FC6A8}" destId="{A2400279-968C-49FB-9AFC-A56FB2D442AA}" srcOrd="0" destOrd="0" presId="urn:microsoft.com/office/officeart/2018/2/layout/IconVerticalSolidList"/>
    <dgm:cxn modelId="{59DA6231-8A3C-45EB-8507-8299630F44F9}" type="presParOf" srcId="{DB92FEE9-978E-4732-8B2A-0C6BCB7FC6A8}" destId="{507A6951-2663-4A83-9FD2-CEE7ABBB6699}" srcOrd="1" destOrd="0" presId="urn:microsoft.com/office/officeart/2018/2/layout/IconVerticalSolidList"/>
    <dgm:cxn modelId="{2C855036-FCA4-4D46-921E-51E7FAF5B6E0}" type="presParOf" srcId="{DB92FEE9-978E-4732-8B2A-0C6BCB7FC6A8}" destId="{E0EC6DC7-1AC9-4EFC-A0FE-C8F0ED4B96E8}" srcOrd="2" destOrd="0" presId="urn:microsoft.com/office/officeart/2018/2/layout/IconVerticalSolidList"/>
    <dgm:cxn modelId="{F4149E65-A1FB-46D9-90FA-C9207F044937}" type="presParOf" srcId="{DB92FEE9-978E-4732-8B2A-0C6BCB7FC6A8}" destId="{C454E2CE-05E3-48CC-8D48-BBD3207A0EA0}"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7A7C468-81A8-4090-8A16-DEC076D0398A}" type="doc">
      <dgm:prSet loTypeId="urn:microsoft.com/office/officeart/2005/8/layout/process1" loCatId="process" qsTypeId="urn:microsoft.com/office/officeart/2005/8/quickstyle/simple5" qsCatId="simple" csTypeId="urn:microsoft.com/office/officeart/2005/8/colors/accent3_2" csCatId="accent3" phldr="1"/>
      <dgm:spPr/>
      <dgm:t>
        <a:bodyPr/>
        <a:lstStyle/>
        <a:p>
          <a:endParaRPr lang="en-US"/>
        </a:p>
      </dgm:t>
    </dgm:pt>
    <dgm:pt modelId="{4664F62C-4F90-4AAB-9CFB-EA5EE4AA3942}">
      <dgm:prSet phldrT="[Text]"/>
      <dgm:spPr>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dirty="0"/>
            <a:t>Sender</a:t>
          </a:r>
        </a:p>
      </dgm:t>
    </dgm:pt>
    <dgm:pt modelId="{50E24E80-DEAD-4D5F-977B-5612A76F16A0}" type="parTrans" cxnId="{2F1846DB-E750-4862-9141-11B844D03EC3}">
      <dgm:prSet/>
      <dgm:spPr/>
      <dgm:t>
        <a:bodyPr/>
        <a:lstStyle/>
        <a:p>
          <a:endParaRPr lang="en-US"/>
        </a:p>
      </dgm:t>
    </dgm:pt>
    <dgm:pt modelId="{0624A5F4-26A7-4313-B0D8-E2C05BBF08C4}" type="sibTrans" cxnId="{2F1846DB-E750-4862-9141-11B844D03EC3}">
      <dgm:prSet/>
      <dgm:spPr>
        <a:solidFill>
          <a:srgbClr val="7030A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endParaRPr lang="en-US"/>
        </a:p>
      </dgm:t>
    </dgm:pt>
    <dgm:pt modelId="{B7559187-2D22-4D86-8394-8CF5B06AC531}">
      <dgm:prSet phldrT="[Text]"/>
      <dgm:spPr>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dirty="0"/>
            <a:t>Message</a:t>
          </a:r>
        </a:p>
      </dgm:t>
    </dgm:pt>
    <dgm:pt modelId="{A4370776-E58C-4B7C-88A3-22164D8DEAD8}" type="parTrans" cxnId="{3F94D147-8D85-420D-99AC-7B6710A5EE40}">
      <dgm:prSet/>
      <dgm:spPr/>
      <dgm:t>
        <a:bodyPr/>
        <a:lstStyle/>
        <a:p>
          <a:endParaRPr lang="en-US"/>
        </a:p>
      </dgm:t>
    </dgm:pt>
    <dgm:pt modelId="{1A3185E5-7219-4C6D-A467-C523044E75FA}" type="sibTrans" cxnId="{3F94D147-8D85-420D-99AC-7B6710A5EE40}">
      <dgm:prSet/>
      <dgm:spPr>
        <a:solidFill>
          <a:srgbClr val="7030A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endParaRPr lang="en-US"/>
        </a:p>
      </dgm:t>
    </dgm:pt>
    <dgm:pt modelId="{EA841BC1-256E-4927-B176-8A95236F5461}">
      <dgm:prSet phldrT="[Text]"/>
      <dgm:spPr>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dirty="0"/>
            <a:t>Receiver</a:t>
          </a:r>
        </a:p>
      </dgm:t>
    </dgm:pt>
    <dgm:pt modelId="{78F5209C-95DA-4008-A43D-30C23B6902E2}" type="parTrans" cxnId="{D504FF2B-6C01-4048-AEAA-EBF4ACFB8257}">
      <dgm:prSet/>
      <dgm:spPr/>
      <dgm:t>
        <a:bodyPr/>
        <a:lstStyle/>
        <a:p>
          <a:endParaRPr lang="en-US"/>
        </a:p>
      </dgm:t>
    </dgm:pt>
    <dgm:pt modelId="{AF808875-DEA8-43C8-8B4F-24E09A52F5CE}" type="sibTrans" cxnId="{D504FF2B-6C01-4048-AEAA-EBF4ACFB8257}">
      <dgm:prSet/>
      <dgm:spPr/>
      <dgm:t>
        <a:bodyPr/>
        <a:lstStyle/>
        <a:p>
          <a:endParaRPr lang="en-US"/>
        </a:p>
      </dgm:t>
    </dgm:pt>
    <dgm:pt modelId="{6A8F4330-C951-4DA8-A286-B657DFC13F3D}" type="pres">
      <dgm:prSet presAssocID="{E7A7C468-81A8-4090-8A16-DEC076D0398A}" presName="Name0" presStyleCnt="0">
        <dgm:presLayoutVars>
          <dgm:dir/>
          <dgm:resizeHandles val="exact"/>
        </dgm:presLayoutVars>
      </dgm:prSet>
      <dgm:spPr/>
    </dgm:pt>
    <dgm:pt modelId="{97A92F6B-9353-4F44-9AEF-14E346ACE57E}" type="pres">
      <dgm:prSet presAssocID="{4664F62C-4F90-4AAB-9CFB-EA5EE4AA3942}" presName="node" presStyleLbl="node1" presStyleIdx="0" presStyleCnt="3">
        <dgm:presLayoutVars>
          <dgm:bulletEnabled val="1"/>
        </dgm:presLayoutVars>
      </dgm:prSet>
      <dgm:spPr/>
    </dgm:pt>
    <dgm:pt modelId="{1CB7C810-F180-4804-A144-665545135DC3}" type="pres">
      <dgm:prSet presAssocID="{0624A5F4-26A7-4313-B0D8-E2C05BBF08C4}" presName="sibTrans" presStyleLbl="sibTrans2D1" presStyleIdx="0" presStyleCnt="2" custScaleX="184684"/>
      <dgm:spPr/>
    </dgm:pt>
    <dgm:pt modelId="{5F1708A0-CAE0-47FE-BACA-CC059D32440F}" type="pres">
      <dgm:prSet presAssocID="{0624A5F4-26A7-4313-B0D8-E2C05BBF08C4}" presName="connectorText" presStyleLbl="sibTrans2D1" presStyleIdx="0" presStyleCnt="2"/>
      <dgm:spPr/>
    </dgm:pt>
    <dgm:pt modelId="{8FB6F1E0-54B4-482D-8C37-145C37C83926}" type="pres">
      <dgm:prSet presAssocID="{B7559187-2D22-4D86-8394-8CF5B06AC531}" presName="node" presStyleLbl="node1" presStyleIdx="1" presStyleCnt="3">
        <dgm:presLayoutVars>
          <dgm:bulletEnabled val="1"/>
        </dgm:presLayoutVars>
      </dgm:prSet>
      <dgm:spPr/>
    </dgm:pt>
    <dgm:pt modelId="{C8B2F42D-E3A1-4A55-9DF9-E43511D61114}" type="pres">
      <dgm:prSet presAssocID="{1A3185E5-7219-4C6D-A467-C523044E75FA}" presName="sibTrans" presStyleLbl="sibTrans2D1" presStyleIdx="1" presStyleCnt="2" custScaleX="177682"/>
      <dgm:spPr/>
    </dgm:pt>
    <dgm:pt modelId="{E841E462-00E7-4659-AC7F-49B589CCB137}" type="pres">
      <dgm:prSet presAssocID="{1A3185E5-7219-4C6D-A467-C523044E75FA}" presName="connectorText" presStyleLbl="sibTrans2D1" presStyleIdx="1" presStyleCnt="2"/>
      <dgm:spPr/>
    </dgm:pt>
    <dgm:pt modelId="{640AEC15-ABCB-45A5-8537-F45158A4DF3A}" type="pres">
      <dgm:prSet presAssocID="{EA841BC1-256E-4927-B176-8A95236F5461}" presName="node" presStyleLbl="node1" presStyleIdx="2" presStyleCnt="3">
        <dgm:presLayoutVars>
          <dgm:bulletEnabled val="1"/>
        </dgm:presLayoutVars>
      </dgm:prSet>
      <dgm:spPr/>
    </dgm:pt>
  </dgm:ptLst>
  <dgm:cxnLst>
    <dgm:cxn modelId="{E230E607-9BF6-425B-814F-D8060834631A}" type="presOf" srcId="{E7A7C468-81A8-4090-8A16-DEC076D0398A}" destId="{6A8F4330-C951-4DA8-A286-B657DFC13F3D}" srcOrd="0" destOrd="0" presId="urn:microsoft.com/office/officeart/2005/8/layout/process1"/>
    <dgm:cxn modelId="{D504FF2B-6C01-4048-AEAA-EBF4ACFB8257}" srcId="{E7A7C468-81A8-4090-8A16-DEC076D0398A}" destId="{EA841BC1-256E-4927-B176-8A95236F5461}" srcOrd="2" destOrd="0" parTransId="{78F5209C-95DA-4008-A43D-30C23B6902E2}" sibTransId="{AF808875-DEA8-43C8-8B4F-24E09A52F5CE}"/>
    <dgm:cxn modelId="{E7FA4442-F6C5-4431-9BBF-D08396A6C52F}" type="presOf" srcId="{B7559187-2D22-4D86-8394-8CF5B06AC531}" destId="{8FB6F1E0-54B4-482D-8C37-145C37C83926}" srcOrd="0" destOrd="0" presId="urn:microsoft.com/office/officeart/2005/8/layout/process1"/>
    <dgm:cxn modelId="{3F94D147-8D85-420D-99AC-7B6710A5EE40}" srcId="{E7A7C468-81A8-4090-8A16-DEC076D0398A}" destId="{B7559187-2D22-4D86-8394-8CF5B06AC531}" srcOrd="1" destOrd="0" parTransId="{A4370776-E58C-4B7C-88A3-22164D8DEAD8}" sibTransId="{1A3185E5-7219-4C6D-A467-C523044E75FA}"/>
    <dgm:cxn modelId="{19A89E49-0DB2-478D-9EFE-561933345E33}" type="presOf" srcId="{1A3185E5-7219-4C6D-A467-C523044E75FA}" destId="{C8B2F42D-E3A1-4A55-9DF9-E43511D61114}" srcOrd="0" destOrd="0" presId="urn:microsoft.com/office/officeart/2005/8/layout/process1"/>
    <dgm:cxn modelId="{7DA33056-9414-4602-8FD2-E064773677D1}" type="presOf" srcId="{0624A5F4-26A7-4313-B0D8-E2C05BBF08C4}" destId="{5F1708A0-CAE0-47FE-BACA-CC059D32440F}" srcOrd="1" destOrd="0" presId="urn:microsoft.com/office/officeart/2005/8/layout/process1"/>
    <dgm:cxn modelId="{B99C9E7E-08C8-4B8F-B984-CDAA31A4228D}" type="presOf" srcId="{1A3185E5-7219-4C6D-A467-C523044E75FA}" destId="{E841E462-00E7-4659-AC7F-49B589CCB137}" srcOrd="1" destOrd="0" presId="urn:microsoft.com/office/officeart/2005/8/layout/process1"/>
    <dgm:cxn modelId="{1039D8C9-F65A-4761-9D0D-E2CDDF4EA459}" type="presOf" srcId="{0624A5F4-26A7-4313-B0D8-E2C05BBF08C4}" destId="{1CB7C810-F180-4804-A144-665545135DC3}" srcOrd="0" destOrd="0" presId="urn:microsoft.com/office/officeart/2005/8/layout/process1"/>
    <dgm:cxn modelId="{2F1846DB-E750-4862-9141-11B844D03EC3}" srcId="{E7A7C468-81A8-4090-8A16-DEC076D0398A}" destId="{4664F62C-4F90-4AAB-9CFB-EA5EE4AA3942}" srcOrd="0" destOrd="0" parTransId="{50E24E80-DEAD-4D5F-977B-5612A76F16A0}" sibTransId="{0624A5F4-26A7-4313-B0D8-E2C05BBF08C4}"/>
    <dgm:cxn modelId="{9063AFF3-7675-4CC0-827D-0836603FFCEA}" type="presOf" srcId="{4664F62C-4F90-4AAB-9CFB-EA5EE4AA3942}" destId="{97A92F6B-9353-4F44-9AEF-14E346ACE57E}" srcOrd="0" destOrd="0" presId="urn:microsoft.com/office/officeart/2005/8/layout/process1"/>
    <dgm:cxn modelId="{0D336BFF-DD45-431B-A676-E497F3B9FBBD}" type="presOf" srcId="{EA841BC1-256E-4927-B176-8A95236F5461}" destId="{640AEC15-ABCB-45A5-8537-F45158A4DF3A}" srcOrd="0" destOrd="0" presId="urn:microsoft.com/office/officeart/2005/8/layout/process1"/>
    <dgm:cxn modelId="{290D1F6F-355B-48DA-A1C5-2BB6ABF2F918}" type="presParOf" srcId="{6A8F4330-C951-4DA8-A286-B657DFC13F3D}" destId="{97A92F6B-9353-4F44-9AEF-14E346ACE57E}" srcOrd="0" destOrd="0" presId="urn:microsoft.com/office/officeart/2005/8/layout/process1"/>
    <dgm:cxn modelId="{B025541C-C1BE-4C94-9012-F826932B95F7}" type="presParOf" srcId="{6A8F4330-C951-4DA8-A286-B657DFC13F3D}" destId="{1CB7C810-F180-4804-A144-665545135DC3}" srcOrd="1" destOrd="0" presId="urn:microsoft.com/office/officeart/2005/8/layout/process1"/>
    <dgm:cxn modelId="{07E59719-7C62-4327-B992-9F820401F199}" type="presParOf" srcId="{1CB7C810-F180-4804-A144-665545135DC3}" destId="{5F1708A0-CAE0-47FE-BACA-CC059D32440F}" srcOrd="0" destOrd="0" presId="urn:microsoft.com/office/officeart/2005/8/layout/process1"/>
    <dgm:cxn modelId="{7367930C-CF1F-4E86-B63F-E4FA818014CA}" type="presParOf" srcId="{6A8F4330-C951-4DA8-A286-B657DFC13F3D}" destId="{8FB6F1E0-54B4-482D-8C37-145C37C83926}" srcOrd="2" destOrd="0" presId="urn:microsoft.com/office/officeart/2005/8/layout/process1"/>
    <dgm:cxn modelId="{5DC9CE17-7B43-4939-9B4E-4A2B7DECBF6F}" type="presParOf" srcId="{6A8F4330-C951-4DA8-A286-B657DFC13F3D}" destId="{C8B2F42D-E3A1-4A55-9DF9-E43511D61114}" srcOrd="3" destOrd="0" presId="urn:microsoft.com/office/officeart/2005/8/layout/process1"/>
    <dgm:cxn modelId="{D1660410-94F6-4F31-8314-AF8C818E5553}" type="presParOf" srcId="{C8B2F42D-E3A1-4A55-9DF9-E43511D61114}" destId="{E841E462-00E7-4659-AC7F-49B589CCB137}" srcOrd="0" destOrd="0" presId="urn:microsoft.com/office/officeart/2005/8/layout/process1"/>
    <dgm:cxn modelId="{AEEE8273-F778-44A2-AE87-32CC08AF43F7}" type="presParOf" srcId="{6A8F4330-C951-4DA8-A286-B657DFC13F3D}" destId="{640AEC15-ABCB-45A5-8537-F45158A4DF3A}" srcOrd="4"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E0B339D-EAC7-4C72-8982-52D2255CCA77}" type="doc">
      <dgm:prSet loTypeId="urn:microsoft.com/office/officeart/2005/8/layout/default" loCatId="list" qsTypeId="urn:microsoft.com/office/officeart/2005/8/quickstyle/simple4" qsCatId="simple" csTypeId="urn:microsoft.com/office/officeart/2005/8/colors/accent1_2" csCatId="accent1" phldr="1"/>
      <dgm:spPr/>
      <dgm:t>
        <a:bodyPr/>
        <a:lstStyle/>
        <a:p>
          <a:endParaRPr lang="en-US"/>
        </a:p>
      </dgm:t>
    </dgm:pt>
    <dgm:pt modelId="{B3B338FF-2417-4482-A1FE-0917585D4791}">
      <dgm:prSet custT="1"/>
      <dgm:spPr>
        <a:solidFill>
          <a:schemeClr val="accent4">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sz="4400" b="0" dirty="0"/>
            <a:t>Respectful</a:t>
          </a:r>
          <a:endParaRPr lang="en-US" sz="4400" dirty="0"/>
        </a:p>
      </dgm:t>
    </dgm:pt>
    <dgm:pt modelId="{D46920DF-0AA1-446B-BBD2-8655DC231B00}" type="parTrans" cxnId="{A9DE0A1F-54E8-47CC-8A32-67419345FD48}">
      <dgm:prSet/>
      <dgm:spPr/>
      <dgm:t>
        <a:bodyPr/>
        <a:lstStyle/>
        <a:p>
          <a:endParaRPr lang="en-US"/>
        </a:p>
      </dgm:t>
    </dgm:pt>
    <dgm:pt modelId="{F066BAB0-E0DE-490D-9C8F-BC4FD0B3A61A}" type="sibTrans" cxnId="{A9DE0A1F-54E8-47CC-8A32-67419345FD48}">
      <dgm:prSet/>
      <dgm:spPr/>
      <dgm:t>
        <a:bodyPr/>
        <a:lstStyle/>
        <a:p>
          <a:endParaRPr lang="en-US"/>
        </a:p>
      </dgm:t>
    </dgm:pt>
    <dgm:pt modelId="{518BF9BB-8683-4068-AC7A-A6BDDEDE0001}">
      <dgm:prSet custT="1"/>
      <dgm:spPr>
        <a:solidFill>
          <a:schemeClr val="accent4">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sz="4400" b="0" dirty="0"/>
            <a:t>Purpose- driven</a:t>
          </a:r>
          <a:endParaRPr lang="en-US" sz="4400" dirty="0"/>
        </a:p>
      </dgm:t>
    </dgm:pt>
    <dgm:pt modelId="{1BB9FA73-0A49-4BD0-9A0F-ED138943806E}" type="parTrans" cxnId="{4984FF66-019B-4194-8FFF-CCD87A24F4BC}">
      <dgm:prSet/>
      <dgm:spPr/>
      <dgm:t>
        <a:bodyPr/>
        <a:lstStyle/>
        <a:p>
          <a:endParaRPr lang="en-US"/>
        </a:p>
      </dgm:t>
    </dgm:pt>
    <dgm:pt modelId="{4BBA5DF0-E7EE-465A-A9F8-70214C79B8E9}" type="sibTrans" cxnId="{4984FF66-019B-4194-8FFF-CCD87A24F4BC}">
      <dgm:prSet/>
      <dgm:spPr/>
      <dgm:t>
        <a:bodyPr/>
        <a:lstStyle/>
        <a:p>
          <a:endParaRPr lang="en-US"/>
        </a:p>
      </dgm:t>
    </dgm:pt>
    <dgm:pt modelId="{1AF8B442-3173-4A0C-9B1C-1CC152057F31}">
      <dgm:prSet custT="1"/>
      <dgm:spPr>
        <a:solidFill>
          <a:schemeClr val="accent4">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sz="4400" b="0" dirty="0"/>
            <a:t>Patient- centered</a:t>
          </a:r>
          <a:endParaRPr lang="en-US" sz="4400" dirty="0"/>
        </a:p>
      </dgm:t>
    </dgm:pt>
    <dgm:pt modelId="{2FDB8FF5-2CEC-4080-99AC-813DC6099CD3}" type="parTrans" cxnId="{83D4DAEA-2760-4AD7-88BE-9DA6FF29E792}">
      <dgm:prSet/>
      <dgm:spPr/>
      <dgm:t>
        <a:bodyPr/>
        <a:lstStyle/>
        <a:p>
          <a:endParaRPr lang="en-US"/>
        </a:p>
      </dgm:t>
    </dgm:pt>
    <dgm:pt modelId="{64BDA632-89A3-4C4F-9337-E851B7F09076}" type="sibTrans" cxnId="{83D4DAEA-2760-4AD7-88BE-9DA6FF29E792}">
      <dgm:prSet/>
      <dgm:spPr/>
      <dgm:t>
        <a:bodyPr/>
        <a:lstStyle/>
        <a:p>
          <a:endParaRPr lang="en-US"/>
        </a:p>
      </dgm:t>
    </dgm:pt>
    <dgm:pt modelId="{D9074793-D41D-422F-AF52-BC94575DB1BD}">
      <dgm:prSet custT="1"/>
      <dgm:spPr>
        <a:solidFill>
          <a:schemeClr val="accent4">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sz="4400" b="0" dirty="0"/>
            <a:t>Open-minded</a:t>
          </a:r>
          <a:endParaRPr lang="en-US" sz="4400" dirty="0"/>
        </a:p>
      </dgm:t>
    </dgm:pt>
    <dgm:pt modelId="{778EA919-C68D-4569-A29A-A3A5F5980298}" type="parTrans" cxnId="{36CABA8B-EA73-4E34-9A0B-A2FD050E56EE}">
      <dgm:prSet/>
      <dgm:spPr/>
      <dgm:t>
        <a:bodyPr/>
        <a:lstStyle/>
        <a:p>
          <a:endParaRPr lang="en-US"/>
        </a:p>
      </dgm:t>
    </dgm:pt>
    <dgm:pt modelId="{72057C63-F9B2-4FBE-A447-CC118533E176}" type="sibTrans" cxnId="{36CABA8B-EA73-4E34-9A0B-A2FD050E56EE}">
      <dgm:prSet/>
      <dgm:spPr/>
      <dgm:t>
        <a:bodyPr/>
        <a:lstStyle/>
        <a:p>
          <a:endParaRPr lang="en-US"/>
        </a:p>
      </dgm:t>
    </dgm:pt>
    <dgm:pt modelId="{BB2EDD2D-721E-4080-A036-EC9A1DE20A66}">
      <dgm:prSet custT="1"/>
      <dgm:spPr>
        <a:solidFill>
          <a:schemeClr val="accent4">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sz="4400" b="0" dirty="0"/>
            <a:t>Displays patience</a:t>
          </a:r>
          <a:endParaRPr lang="en-US" sz="4400" dirty="0"/>
        </a:p>
      </dgm:t>
    </dgm:pt>
    <dgm:pt modelId="{FEDC59D3-3713-404F-8474-403D4D12DAE3}" type="parTrans" cxnId="{98438E6C-55A0-4372-BC10-E3FDCDAE7935}">
      <dgm:prSet/>
      <dgm:spPr/>
      <dgm:t>
        <a:bodyPr/>
        <a:lstStyle/>
        <a:p>
          <a:endParaRPr lang="en-US"/>
        </a:p>
      </dgm:t>
    </dgm:pt>
    <dgm:pt modelId="{9355F796-4D44-46A8-89C5-05B80A52FEA8}" type="sibTrans" cxnId="{98438E6C-55A0-4372-BC10-E3FDCDAE7935}">
      <dgm:prSet/>
      <dgm:spPr/>
      <dgm:t>
        <a:bodyPr/>
        <a:lstStyle/>
        <a:p>
          <a:endParaRPr lang="en-US"/>
        </a:p>
      </dgm:t>
    </dgm:pt>
    <dgm:pt modelId="{E0DBBB15-E66B-42B3-9B61-D245239068C3}">
      <dgm:prSet custT="1"/>
      <dgm:spPr>
        <a:solidFill>
          <a:schemeClr val="accent4">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sz="4400" b="0" dirty="0"/>
            <a:t>Inclusive</a:t>
          </a:r>
          <a:endParaRPr lang="en-US" sz="4400" dirty="0"/>
        </a:p>
      </dgm:t>
    </dgm:pt>
    <dgm:pt modelId="{B5AFB22D-0111-4BFA-8F5E-0CF5F0B607CD}" type="parTrans" cxnId="{D0FD13B5-BB7A-4711-9605-882AA71FB176}">
      <dgm:prSet/>
      <dgm:spPr/>
      <dgm:t>
        <a:bodyPr/>
        <a:lstStyle/>
        <a:p>
          <a:endParaRPr lang="en-US"/>
        </a:p>
      </dgm:t>
    </dgm:pt>
    <dgm:pt modelId="{2BA065A1-23D8-4DA1-B28E-E1E58E399929}" type="sibTrans" cxnId="{D0FD13B5-BB7A-4711-9605-882AA71FB176}">
      <dgm:prSet/>
      <dgm:spPr/>
      <dgm:t>
        <a:bodyPr/>
        <a:lstStyle/>
        <a:p>
          <a:endParaRPr lang="en-US"/>
        </a:p>
      </dgm:t>
    </dgm:pt>
    <dgm:pt modelId="{1DCBE7FC-36F9-470D-996E-4F21ADB6E09F}" type="pres">
      <dgm:prSet presAssocID="{AE0B339D-EAC7-4C72-8982-52D2255CCA77}" presName="diagram" presStyleCnt="0">
        <dgm:presLayoutVars>
          <dgm:dir/>
          <dgm:resizeHandles val="exact"/>
        </dgm:presLayoutVars>
      </dgm:prSet>
      <dgm:spPr/>
    </dgm:pt>
    <dgm:pt modelId="{C270048B-9982-42BD-9613-22FBE4D6212D}" type="pres">
      <dgm:prSet presAssocID="{B3B338FF-2417-4482-A1FE-0917585D4791}" presName="node" presStyleLbl="node1" presStyleIdx="0" presStyleCnt="6">
        <dgm:presLayoutVars>
          <dgm:bulletEnabled val="1"/>
        </dgm:presLayoutVars>
      </dgm:prSet>
      <dgm:spPr/>
    </dgm:pt>
    <dgm:pt modelId="{6129D5F3-A1EF-4566-BBB3-A9296999ADD8}" type="pres">
      <dgm:prSet presAssocID="{F066BAB0-E0DE-490D-9C8F-BC4FD0B3A61A}" presName="sibTrans" presStyleCnt="0"/>
      <dgm:spPr/>
    </dgm:pt>
    <dgm:pt modelId="{951186CA-F907-4ABB-9293-6EFAAED61251}" type="pres">
      <dgm:prSet presAssocID="{518BF9BB-8683-4068-AC7A-A6BDDEDE0001}" presName="node" presStyleLbl="node1" presStyleIdx="1" presStyleCnt="6">
        <dgm:presLayoutVars>
          <dgm:bulletEnabled val="1"/>
        </dgm:presLayoutVars>
      </dgm:prSet>
      <dgm:spPr/>
    </dgm:pt>
    <dgm:pt modelId="{9B4A3389-74B9-432F-836A-A7AB977A76A8}" type="pres">
      <dgm:prSet presAssocID="{4BBA5DF0-E7EE-465A-A9F8-70214C79B8E9}" presName="sibTrans" presStyleCnt="0"/>
      <dgm:spPr/>
    </dgm:pt>
    <dgm:pt modelId="{74B3BAF3-633A-4C61-95CE-B084D115E37D}" type="pres">
      <dgm:prSet presAssocID="{1AF8B442-3173-4A0C-9B1C-1CC152057F31}" presName="node" presStyleLbl="node1" presStyleIdx="2" presStyleCnt="6">
        <dgm:presLayoutVars>
          <dgm:bulletEnabled val="1"/>
        </dgm:presLayoutVars>
      </dgm:prSet>
      <dgm:spPr/>
    </dgm:pt>
    <dgm:pt modelId="{2DDF7C6F-B495-4B84-B8B5-E74244DD1249}" type="pres">
      <dgm:prSet presAssocID="{64BDA632-89A3-4C4F-9337-E851B7F09076}" presName="sibTrans" presStyleCnt="0"/>
      <dgm:spPr/>
    </dgm:pt>
    <dgm:pt modelId="{EB7258D6-BC74-42F1-B309-FD219AEC380A}" type="pres">
      <dgm:prSet presAssocID="{D9074793-D41D-422F-AF52-BC94575DB1BD}" presName="node" presStyleLbl="node1" presStyleIdx="3" presStyleCnt="6">
        <dgm:presLayoutVars>
          <dgm:bulletEnabled val="1"/>
        </dgm:presLayoutVars>
      </dgm:prSet>
      <dgm:spPr/>
    </dgm:pt>
    <dgm:pt modelId="{210DD39C-0606-4518-AD38-72CBFF104CDF}" type="pres">
      <dgm:prSet presAssocID="{72057C63-F9B2-4FBE-A447-CC118533E176}" presName="sibTrans" presStyleCnt="0"/>
      <dgm:spPr/>
    </dgm:pt>
    <dgm:pt modelId="{912F0D3C-85D9-4624-890E-FC6356BDC2DF}" type="pres">
      <dgm:prSet presAssocID="{BB2EDD2D-721E-4080-A036-EC9A1DE20A66}" presName="node" presStyleLbl="node1" presStyleIdx="4" presStyleCnt="6">
        <dgm:presLayoutVars>
          <dgm:bulletEnabled val="1"/>
        </dgm:presLayoutVars>
      </dgm:prSet>
      <dgm:spPr/>
    </dgm:pt>
    <dgm:pt modelId="{BB25D116-41BE-4D0C-9F08-3898652EC1C6}" type="pres">
      <dgm:prSet presAssocID="{9355F796-4D44-46A8-89C5-05B80A52FEA8}" presName="sibTrans" presStyleCnt="0"/>
      <dgm:spPr/>
    </dgm:pt>
    <dgm:pt modelId="{C7B8ED6C-2EBA-4E80-B8EC-29F6F55BAA53}" type="pres">
      <dgm:prSet presAssocID="{E0DBBB15-E66B-42B3-9B61-D245239068C3}" presName="node" presStyleLbl="node1" presStyleIdx="5" presStyleCnt="6">
        <dgm:presLayoutVars>
          <dgm:bulletEnabled val="1"/>
        </dgm:presLayoutVars>
      </dgm:prSet>
      <dgm:spPr/>
    </dgm:pt>
  </dgm:ptLst>
  <dgm:cxnLst>
    <dgm:cxn modelId="{A9DE0A1F-54E8-47CC-8A32-67419345FD48}" srcId="{AE0B339D-EAC7-4C72-8982-52D2255CCA77}" destId="{B3B338FF-2417-4482-A1FE-0917585D4791}" srcOrd="0" destOrd="0" parTransId="{D46920DF-0AA1-446B-BBD2-8655DC231B00}" sibTransId="{F066BAB0-E0DE-490D-9C8F-BC4FD0B3A61A}"/>
    <dgm:cxn modelId="{44EEB52B-D24C-4BF5-8A34-2DE0FCA15543}" type="presOf" srcId="{1AF8B442-3173-4A0C-9B1C-1CC152057F31}" destId="{74B3BAF3-633A-4C61-95CE-B084D115E37D}" srcOrd="0" destOrd="0" presId="urn:microsoft.com/office/officeart/2005/8/layout/default"/>
    <dgm:cxn modelId="{EF317946-32D5-49E1-84A1-8EC4DD30A48D}" type="presOf" srcId="{518BF9BB-8683-4068-AC7A-A6BDDEDE0001}" destId="{951186CA-F907-4ABB-9293-6EFAAED61251}" srcOrd="0" destOrd="0" presId="urn:microsoft.com/office/officeart/2005/8/layout/default"/>
    <dgm:cxn modelId="{4984FF66-019B-4194-8FFF-CCD87A24F4BC}" srcId="{AE0B339D-EAC7-4C72-8982-52D2255CCA77}" destId="{518BF9BB-8683-4068-AC7A-A6BDDEDE0001}" srcOrd="1" destOrd="0" parTransId="{1BB9FA73-0A49-4BD0-9A0F-ED138943806E}" sibTransId="{4BBA5DF0-E7EE-465A-A9F8-70214C79B8E9}"/>
    <dgm:cxn modelId="{0EB2CE4B-FD5B-467A-B289-6498377C415B}" type="presOf" srcId="{B3B338FF-2417-4482-A1FE-0917585D4791}" destId="{C270048B-9982-42BD-9613-22FBE4D6212D}" srcOrd="0" destOrd="0" presId="urn:microsoft.com/office/officeart/2005/8/layout/default"/>
    <dgm:cxn modelId="{98438E6C-55A0-4372-BC10-E3FDCDAE7935}" srcId="{AE0B339D-EAC7-4C72-8982-52D2255CCA77}" destId="{BB2EDD2D-721E-4080-A036-EC9A1DE20A66}" srcOrd="4" destOrd="0" parTransId="{FEDC59D3-3713-404F-8474-403D4D12DAE3}" sibTransId="{9355F796-4D44-46A8-89C5-05B80A52FEA8}"/>
    <dgm:cxn modelId="{2F33BE6F-E074-4D28-9582-4EFEDCDBE8E5}" type="presOf" srcId="{D9074793-D41D-422F-AF52-BC94575DB1BD}" destId="{EB7258D6-BC74-42F1-B309-FD219AEC380A}" srcOrd="0" destOrd="0" presId="urn:microsoft.com/office/officeart/2005/8/layout/default"/>
    <dgm:cxn modelId="{998A928A-5FAB-40F1-A337-BFD8BF1EA250}" type="presOf" srcId="{BB2EDD2D-721E-4080-A036-EC9A1DE20A66}" destId="{912F0D3C-85D9-4624-890E-FC6356BDC2DF}" srcOrd="0" destOrd="0" presId="urn:microsoft.com/office/officeart/2005/8/layout/default"/>
    <dgm:cxn modelId="{36CABA8B-EA73-4E34-9A0B-A2FD050E56EE}" srcId="{AE0B339D-EAC7-4C72-8982-52D2255CCA77}" destId="{D9074793-D41D-422F-AF52-BC94575DB1BD}" srcOrd="3" destOrd="0" parTransId="{778EA919-C68D-4569-A29A-A3A5F5980298}" sibTransId="{72057C63-F9B2-4FBE-A447-CC118533E176}"/>
    <dgm:cxn modelId="{D0FD13B5-BB7A-4711-9605-882AA71FB176}" srcId="{AE0B339D-EAC7-4C72-8982-52D2255CCA77}" destId="{E0DBBB15-E66B-42B3-9B61-D245239068C3}" srcOrd="5" destOrd="0" parTransId="{B5AFB22D-0111-4BFA-8F5E-0CF5F0B607CD}" sibTransId="{2BA065A1-23D8-4DA1-B28E-E1E58E399929}"/>
    <dgm:cxn modelId="{FC98B3C6-1E45-41E8-BBC4-D070E6A679A9}" type="presOf" srcId="{E0DBBB15-E66B-42B3-9B61-D245239068C3}" destId="{C7B8ED6C-2EBA-4E80-B8EC-29F6F55BAA53}" srcOrd="0" destOrd="0" presId="urn:microsoft.com/office/officeart/2005/8/layout/default"/>
    <dgm:cxn modelId="{83D4DAEA-2760-4AD7-88BE-9DA6FF29E792}" srcId="{AE0B339D-EAC7-4C72-8982-52D2255CCA77}" destId="{1AF8B442-3173-4A0C-9B1C-1CC152057F31}" srcOrd="2" destOrd="0" parTransId="{2FDB8FF5-2CEC-4080-99AC-813DC6099CD3}" sibTransId="{64BDA632-89A3-4C4F-9337-E851B7F09076}"/>
    <dgm:cxn modelId="{11B540FE-BE7A-4BBC-BAF5-A1C61699A4D7}" type="presOf" srcId="{AE0B339D-EAC7-4C72-8982-52D2255CCA77}" destId="{1DCBE7FC-36F9-470D-996E-4F21ADB6E09F}" srcOrd="0" destOrd="0" presId="urn:microsoft.com/office/officeart/2005/8/layout/default"/>
    <dgm:cxn modelId="{422F65DE-D3E8-4036-9EE6-F28F194239DC}" type="presParOf" srcId="{1DCBE7FC-36F9-470D-996E-4F21ADB6E09F}" destId="{C270048B-9982-42BD-9613-22FBE4D6212D}" srcOrd="0" destOrd="0" presId="urn:microsoft.com/office/officeart/2005/8/layout/default"/>
    <dgm:cxn modelId="{BC12AB85-64BE-4177-8181-7917432AB92A}" type="presParOf" srcId="{1DCBE7FC-36F9-470D-996E-4F21ADB6E09F}" destId="{6129D5F3-A1EF-4566-BBB3-A9296999ADD8}" srcOrd="1" destOrd="0" presId="urn:microsoft.com/office/officeart/2005/8/layout/default"/>
    <dgm:cxn modelId="{53B3BA4F-AEEE-4ABF-B010-B11405FE5003}" type="presParOf" srcId="{1DCBE7FC-36F9-470D-996E-4F21ADB6E09F}" destId="{951186CA-F907-4ABB-9293-6EFAAED61251}" srcOrd="2" destOrd="0" presId="urn:microsoft.com/office/officeart/2005/8/layout/default"/>
    <dgm:cxn modelId="{02EEC53C-5D3F-454D-8044-B8D9D433D7DB}" type="presParOf" srcId="{1DCBE7FC-36F9-470D-996E-4F21ADB6E09F}" destId="{9B4A3389-74B9-432F-836A-A7AB977A76A8}" srcOrd="3" destOrd="0" presId="urn:microsoft.com/office/officeart/2005/8/layout/default"/>
    <dgm:cxn modelId="{1F52874A-D648-47D9-AD78-5B80B932E9A1}" type="presParOf" srcId="{1DCBE7FC-36F9-470D-996E-4F21ADB6E09F}" destId="{74B3BAF3-633A-4C61-95CE-B084D115E37D}" srcOrd="4" destOrd="0" presId="urn:microsoft.com/office/officeart/2005/8/layout/default"/>
    <dgm:cxn modelId="{E68B6AE6-430B-49FD-81A8-C34522A183C9}" type="presParOf" srcId="{1DCBE7FC-36F9-470D-996E-4F21ADB6E09F}" destId="{2DDF7C6F-B495-4B84-B8B5-E74244DD1249}" srcOrd="5" destOrd="0" presId="urn:microsoft.com/office/officeart/2005/8/layout/default"/>
    <dgm:cxn modelId="{4A351BC5-0F44-4C68-A16B-B13A2BB0BEDA}" type="presParOf" srcId="{1DCBE7FC-36F9-470D-996E-4F21ADB6E09F}" destId="{EB7258D6-BC74-42F1-B309-FD219AEC380A}" srcOrd="6" destOrd="0" presId="urn:microsoft.com/office/officeart/2005/8/layout/default"/>
    <dgm:cxn modelId="{69FA20D7-D3A6-4DE6-BBAD-60089848AB83}" type="presParOf" srcId="{1DCBE7FC-36F9-470D-996E-4F21ADB6E09F}" destId="{210DD39C-0606-4518-AD38-72CBFF104CDF}" srcOrd="7" destOrd="0" presId="urn:microsoft.com/office/officeart/2005/8/layout/default"/>
    <dgm:cxn modelId="{F8857573-AB07-4EA1-B504-077C1F963C08}" type="presParOf" srcId="{1DCBE7FC-36F9-470D-996E-4F21ADB6E09F}" destId="{912F0D3C-85D9-4624-890E-FC6356BDC2DF}" srcOrd="8" destOrd="0" presId="urn:microsoft.com/office/officeart/2005/8/layout/default"/>
    <dgm:cxn modelId="{549863BC-CF57-4A85-8C9D-E2F78AAACB5A}" type="presParOf" srcId="{1DCBE7FC-36F9-470D-996E-4F21ADB6E09F}" destId="{BB25D116-41BE-4D0C-9F08-3898652EC1C6}" srcOrd="9" destOrd="0" presId="urn:microsoft.com/office/officeart/2005/8/layout/default"/>
    <dgm:cxn modelId="{9BFAF06A-76EC-4A0C-B909-EFAB72B3252C}" type="presParOf" srcId="{1DCBE7FC-36F9-470D-996E-4F21ADB6E09F}" destId="{C7B8ED6C-2EBA-4E80-B8EC-29F6F55BAA53}" srcOrd="1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E6C16B2-E057-4E80-AFAC-7553BBFA4653}" type="doc">
      <dgm:prSet loTypeId="urn:microsoft.com/office/officeart/2016/7/layout/VerticalHollowActionList" loCatId="List" qsTypeId="urn:microsoft.com/office/officeart/2005/8/quickstyle/simple4" qsCatId="simple" csTypeId="urn:microsoft.com/office/officeart/2005/8/colors/accent1_2" csCatId="accent1" phldr="1"/>
      <dgm:spPr/>
      <dgm:t>
        <a:bodyPr/>
        <a:lstStyle/>
        <a:p>
          <a:endParaRPr lang="en-US"/>
        </a:p>
      </dgm:t>
    </dgm:pt>
    <dgm:pt modelId="{34E88FBE-892A-4677-A35D-CD518081E37B}">
      <dgm:prSet/>
      <dgm:spPr/>
      <dgm:t>
        <a:bodyPr/>
        <a:lstStyle/>
        <a:p>
          <a:r>
            <a:rPr lang="en-US"/>
            <a:t>Provide</a:t>
          </a:r>
        </a:p>
      </dgm:t>
    </dgm:pt>
    <dgm:pt modelId="{04989C96-FB08-4CDA-AC86-923A22C80914}" type="parTrans" cxnId="{7ACCA329-498A-4E5B-8457-0549A4445B37}">
      <dgm:prSet/>
      <dgm:spPr/>
      <dgm:t>
        <a:bodyPr/>
        <a:lstStyle/>
        <a:p>
          <a:endParaRPr lang="en-US"/>
        </a:p>
      </dgm:t>
    </dgm:pt>
    <dgm:pt modelId="{3795BEBD-C2BF-4053-A72A-A5E403B80BD2}" type="sibTrans" cxnId="{7ACCA329-498A-4E5B-8457-0549A4445B37}">
      <dgm:prSet/>
      <dgm:spPr/>
      <dgm:t>
        <a:bodyPr/>
        <a:lstStyle/>
        <a:p>
          <a:endParaRPr lang="en-US"/>
        </a:p>
      </dgm:t>
    </dgm:pt>
    <dgm:pt modelId="{656EBC4A-F980-44F9-BA19-B6578F5DC57A}">
      <dgm:prSet/>
      <dgm:spPr>
        <a:solidFill>
          <a:schemeClr val="accent4">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dirty="0"/>
            <a:t>Provide positive feedback</a:t>
          </a:r>
        </a:p>
      </dgm:t>
    </dgm:pt>
    <dgm:pt modelId="{8DF2E34E-77A4-4755-A53D-A634FA804B1E}" type="parTrans" cxnId="{813807D0-12E0-495A-9BB1-2C5DE11C3C4C}">
      <dgm:prSet/>
      <dgm:spPr/>
      <dgm:t>
        <a:bodyPr/>
        <a:lstStyle/>
        <a:p>
          <a:endParaRPr lang="en-US"/>
        </a:p>
      </dgm:t>
    </dgm:pt>
    <dgm:pt modelId="{1A5C607B-9358-48B7-B942-C9F532974ACC}" type="sibTrans" cxnId="{813807D0-12E0-495A-9BB1-2C5DE11C3C4C}">
      <dgm:prSet/>
      <dgm:spPr/>
      <dgm:t>
        <a:bodyPr/>
        <a:lstStyle/>
        <a:p>
          <a:endParaRPr lang="en-US"/>
        </a:p>
      </dgm:t>
    </dgm:pt>
    <dgm:pt modelId="{AFFDB0DD-C4BE-4EDC-8592-4235E2943DAE}">
      <dgm:prSet/>
      <dgm:spPr/>
      <dgm:t>
        <a:bodyPr/>
        <a:lstStyle/>
        <a:p>
          <a:r>
            <a:rPr lang="en-US"/>
            <a:t>Listen</a:t>
          </a:r>
        </a:p>
      </dgm:t>
    </dgm:pt>
    <dgm:pt modelId="{DC429014-F9FD-4462-BD80-009C5116DDBB}" type="parTrans" cxnId="{FFE01B4F-02F4-45BD-99AF-F449B6413F8A}">
      <dgm:prSet/>
      <dgm:spPr/>
      <dgm:t>
        <a:bodyPr/>
        <a:lstStyle/>
        <a:p>
          <a:endParaRPr lang="en-US"/>
        </a:p>
      </dgm:t>
    </dgm:pt>
    <dgm:pt modelId="{277BA9F7-2D9F-4921-B218-E5DB83042ED2}" type="sibTrans" cxnId="{FFE01B4F-02F4-45BD-99AF-F449B6413F8A}">
      <dgm:prSet/>
      <dgm:spPr/>
      <dgm:t>
        <a:bodyPr/>
        <a:lstStyle/>
        <a:p>
          <a:endParaRPr lang="en-US"/>
        </a:p>
      </dgm:t>
    </dgm:pt>
    <dgm:pt modelId="{A9D26D56-FBEB-489B-948D-CC3AD3BD381F}">
      <dgm:prSet/>
      <dgm:spPr>
        <a:solidFill>
          <a:schemeClr val="accent4">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dirty="0"/>
            <a:t>Listen to all suggestions</a:t>
          </a:r>
        </a:p>
      </dgm:t>
    </dgm:pt>
    <dgm:pt modelId="{59F3E625-7C1C-4EFB-8577-94F4785A865B}" type="parTrans" cxnId="{AD82911A-AE73-45B9-8461-63B211D14683}">
      <dgm:prSet/>
      <dgm:spPr/>
      <dgm:t>
        <a:bodyPr/>
        <a:lstStyle/>
        <a:p>
          <a:endParaRPr lang="en-US"/>
        </a:p>
      </dgm:t>
    </dgm:pt>
    <dgm:pt modelId="{30D6369C-0938-419C-9ACC-B2451D052811}" type="sibTrans" cxnId="{AD82911A-AE73-45B9-8461-63B211D14683}">
      <dgm:prSet/>
      <dgm:spPr/>
      <dgm:t>
        <a:bodyPr/>
        <a:lstStyle/>
        <a:p>
          <a:endParaRPr lang="en-US"/>
        </a:p>
      </dgm:t>
    </dgm:pt>
    <dgm:pt modelId="{2995187F-D9E9-4927-8965-353408691D3E}">
      <dgm:prSet/>
      <dgm:spPr/>
      <dgm:t>
        <a:bodyPr/>
        <a:lstStyle/>
        <a:p>
          <a:r>
            <a:rPr lang="en-US"/>
            <a:t>Recognize</a:t>
          </a:r>
        </a:p>
      </dgm:t>
    </dgm:pt>
    <dgm:pt modelId="{875245F1-4EF5-47D5-BB6B-B46AAAC467F0}" type="parTrans" cxnId="{449967E8-3C2E-4FCA-B436-476412421DC9}">
      <dgm:prSet/>
      <dgm:spPr/>
      <dgm:t>
        <a:bodyPr/>
        <a:lstStyle/>
        <a:p>
          <a:endParaRPr lang="en-US"/>
        </a:p>
      </dgm:t>
    </dgm:pt>
    <dgm:pt modelId="{3FF36E0B-3966-4F62-B4B1-63CE11FE64EC}" type="sibTrans" cxnId="{449967E8-3C2E-4FCA-B436-476412421DC9}">
      <dgm:prSet/>
      <dgm:spPr/>
      <dgm:t>
        <a:bodyPr/>
        <a:lstStyle/>
        <a:p>
          <a:endParaRPr lang="en-US"/>
        </a:p>
      </dgm:t>
    </dgm:pt>
    <dgm:pt modelId="{63544420-6075-425C-A731-38FACC6E3B2C}">
      <dgm:prSet/>
      <dgm:spPr>
        <a:solidFill>
          <a:schemeClr val="accent4">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dirty="0"/>
            <a:t>Recognize contributions of team members</a:t>
          </a:r>
        </a:p>
      </dgm:t>
    </dgm:pt>
    <dgm:pt modelId="{AD93D3CA-E9BF-43E1-9F2B-E9C97DD3368A}" type="parTrans" cxnId="{1763376F-A2EA-4429-AFD3-DC2A26966257}">
      <dgm:prSet/>
      <dgm:spPr/>
      <dgm:t>
        <a:bodyPr/>
        <a:lstStyle/>
        <a:p>
          <a:endParaRPr lang="en-US"/>
        </a:p>
      </dgm:t>
    </dgm:pt>
    <dgm:pt modelId="{C6584667-050F-48A0-8C69-96A2755B5C50}" type="sibTrans" cxnId="{1763376F-A2EA-4429-AFD3-DC2A26966257}">
      <dgm:prSet/>
      <dgm:spPr/>
      <dgm:t>
        <a:bodyPr/>
        <a:lstStyle/>
        <a:p>
          <a:endParaRPr lang="en-US"/>
        </a:p>
      </dgm:t>
    </dgm:pt>
    <dgm:pt modelId="{2D10473C-7C18-487D-A8EE-541B2F323D01}">
      <dgm:prSet/>
      <dgm:spPr/>
      <dgm:t>
        <a:bodyPr/>
        <a:lstStyle/>
        <a:p>
          <a:r>
            <a:rPr lang="en-US"/>
            <a:t>Discuss</a:t>
          </a:r>
        </a:p>
      </dgm:t>
    </dgm:pt>
    <dgm:pt modelId="{25EF6B0A-19DA-4300-8837-A9AE788AB51D}" type="parTrans" cxnId="{9CC5B066-8398-48CE-9E9A-E4E8566C4C27}">
      <dgm:prSet/>
      <dgm:spPr/>
      <dgm:t>
        <a:bodyPr/>
        <a:lstStyle/>
        <a:p>
          <a:endParaRPr lang="en-US"/>
        </a:p>
      </dgm:t>
    </dgm:pt>
    <dgm:pt modelId="{1F3BB28B-59F1-4331-836F-EB9E75D21EF4}" type="sibTrans" cxnId="{9CC5B066-8398-48CE-9E9A-E4E8566C4C27}">
      <dgm:prSet/>
      <dgm:spPr/>
      <dgm:t>
        <a:bodyPr/>
        <a:lstStyle/>
        <a:p>
          <a:endParaRPr lang="en-US"/>
        </a:p>
      </dgm:t>
    </dgm:pt>
    <dgm:pt modelId="{5190CBCA-C7DF-427A-99BE-D54755DB03B5}">
      <dgm:prSet/>
      <dgm:spPr>
        <a:solidFill>
          <a:schemeClr val="accent4">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dirty="0"/>
            <a:t>Discuss rather than dictate</a:t>
          </a:r>
        </a:p>
      </dgm:t>
    </dgm:pt>
    <dgm:pt modelId="{D66534E3-5F62-4F80-A0A2-6741ED81E0F7}" type="parTrans" cxnId="{BCAA36CD-A914-4CCD-AA42-0F01F0416B3B}">
      <dgm:prSet/>
      <dgm:spPr/>
      <dgm:t>
        <a:bodyPr/>
        <a:lstStyle/>
        <a:p>
          <a:endParaRPr lang="en-US"/>
        </a:p>
      </dgm:t>
    </dgm:pt>
    <dgm:pt modelId="{10C62923-B549-4383-8B7E-2700029564C7}" type="sibTrans" cxnId="{BCAA36CD-A914-4CCD-AA42-0F01F0416B3B}">
      <dgm:prSet/>
      <dgm:spPr/>
      <dgm:t>
        <a:bodyPr/>
        <a:lstStyle/>
        <a:p>
          <a:endParaRPr lang="en-US"/>
        </a:p>
      </dgm:t>
    </dgm:pt>
    <dgm:pt modelId="{56FCA138-0017-47E6-92CC-B9EA234C6804}">
      <dgm:prSet/>
      <dgm:spPr/>
      <dgm:t>
        <a:bodyPr/>
        <a:lstStyle/>
        <a:p>
          <a:r>
            <a:rPr lang="en-US"/>
            <a:t>Bring</a:t>
          </a:r>
        </a:p>
      </dgm:t>
    </dgm:pt>
    <dgm:pt modelId="{37E4FD9B-10C8-4141-B9F1-458D16A802B7}" type="parTrans" cxnId="{65500B41-1F1C-42CB-A528-7850E1DC6531}">
      <dgm:prSet/>
      <dgm:spPr/>
      <dgm:t>
        <a:bodyPr/>
        <a:lstStyle/>
        <a:p>
          <a:endParaRPr lang="en-US"/>
        </a:p>
      </dgm:t>
    </dgm:pt>
    <dgm:pt modelId="{A4E89F60-FB62-4ABE-BE65-B9E8C993F1EC}" type="sibTrans" cxnId="{65500B41-1F1C-42CB-A528-7850E1DC6531}">
      <dgm:prSet/>
      <dgm:spPr/>
      <dgm:t>
        <a:bodyPr/>
        <a:lstStyle/>
        <a:p>
          <a:endParaRPr lang="en-US"/>
        </a:p>
      </dgm:t>
    </dgm:pt>
    <dgm:pt modelId="{9FF83D76-41AB-41CB-BC48-C8897EADE8F9}">
      <dgm:prSet/>
      <dgm:spPr>
        <a:solidFill>
          <a:schemeClr val="accent4">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dirty="0"/>
            <a:t>Bring client/family in where and when needed</a:t>
          </a:r>
        </a:p>
      </dgm:t>
    </dgm:pt>
    <dgm:pt modelId="{BC16D1F0-5660-4405-A989-4AC73DA34A94}" type="parTrans" cxnId="{614622D4-40CC-45A0-BD54-7D296CA0EC48}">
      <dgm:prSet/>
      <dgm:spPr/>
      <dgm:t>
        <a:bodyPr/>
        <a:lstStyle/>
        <a:p>
          <a:endParaRPr lang="en-US"/>
        </a:p>
      </dgm:t>
    </dgm:pt>
    <dgm:pt modelId="{E9DF2E3F-AEA1-4BDB-BAAE-B5D7BAB06AE8}" type="sibTrans" cxnId="{614622D4-40CC-45A0-BD54-7D296CA0EC48}">
      <dgm:prSet/>
      <dgm:spPr/>
      <dgm:t>
        <a:bodyPr/>
        <a:lstStyle/>
        <a:p>
          <a:endParaRPr lang="en-US"/>
        </a:p>
      </dgm:t>
    </dgm:pt>
    <dgm:pt modelId="{48F38844-971A-44BB-89C8-107CFDFBAECF}" type="pres">
      <dgm:prSet presAssocID="{7E6C16B2-E057-4E80-AFAC-7553BBFA4653}" presName="Name0" presStyleCnt="0">
        <dgm:presLayoutVars>
          <dgm:dir/>
          <dgm:animLvl val="lvl"/>
          <dgm:resizeHandles val="exact"/>
        </dgm:presLayoutVars>
      </dgm:prSet>
      <dgm:spPr/>
    </dgm:pt>
    <dgm:pt modelId="{E2C7C069-491F-4A44-AC33-D189FFE5A789}" type="pres">
      <dgm:prSet presAssocID="{34E88FBE-892A-4677-A35D-CD518081E37B}" presName="linNode" presStyleCnt="0"/>
      <dgm:spPr/>
    </dgm:pt>
    <dgm:pt modelId="{73BE33F1-57D8-42DB-8727-2D451FB9D572}" type="pres">
      <dgm:prSet presAssocID="{34E88FBE-892A-4677-A35D-CD518081E37B}" presName="parentText" presStyleLbl="solidFgAcc1" presStyleIdx="0" presStyleCnt="5">
        <dgm:presLayoutVars>
          <dgm:chMax val="1"/>
          <dgm:bulletEnabled/>
        </dgm:presLayoutVars>
      </dgm:prSet>
      <dgm:spPr/>
    </dgm:pt>
    <dgm:pt modelId="{CF3463B8-01E8-484F-92D2-01CC6F961266}" type="pres">
      <dgm:prSet presAssocID="{34E88FBE-892A-4677-A35D-CD518081E37B}" presName="descendantText" presStyleLbl="alignNode1" presStyleIdx="0" presStyleCnt="5">
        <dgm:presLayoutVars>
          <dgm:bulletEnabled/>
        </dgm:presLayoutVars>
      </dgm:prSet>
      <dgm:spPr/>
    </dgm:pt>
    <dgm:pt modelId="{5C3CA59D-98A7-4EF3-881E-8E036800A30A}" type="pres">
      <dgm:prSet presAssocID="{3795BEBD-C2BF-4053-A72A-A5E403B80BD2}" presName="sp" presStyleCnt="0"/>
      <dgm:spPr/>
    </dgm:pt>
    <dgm:pt modelId="{E6B5E6A1-6639-4724-972C-BF28BD4408C3}" type="pres">
      <dgm:prSet presAssocID="{AFFDB0DD-C4BE-4EDC-8592-4235E2943DAE}" presName="linNode" presStyleCnt="0"/>
      <dgm:spPr/>
    </dgm:pt>
    <dgm:pt modelId="{7ED4B4D1-2544-4182-A08C-CF310394C64A}" type="pres">
      <dgm:prSet presAssocID="{AFFDB0DD-C4BE-4EDC-8592-4235E2943DAE}" presName="parentText" presStyleLbl="solidFgAcc1" presStyleIdx="1" presStyleCnt="5">
        <dgm:presLayoutVars>
          <dgm:chMax val="1"/>
          <dgm:bulletEnabled/>
        </dgm:presLayoutVars>
      </dgm:prSet>
      <dgm:spPr/>
    </dgm:pt>
    <dgm:pt modelId="{A445313F-B51C-458F-BAC5-D7FE6D1A5122}" type="pres">
      <dgm:prSet presAssocID="{AFFDB0DD-C4BE-4EDC-8592-4235E2943DAE}" presName="descendantText" presStyleLbl="alignNode1" presStyleIdx="1" presStyleCnt="5">
        <dgm:presLayoutVars>
          <dgm:bulletEnabled/>
        </dgm:presLayoutVars>
      </dgm:prSet>
      <dgm:spPr/>
    </dgm:pt>
    <dgm:pt modelId="{056ED2F4-C3BE-42AD-A79F-9F4BD5A367C1}" type="pres">
      <dgm:prSet presAssocID="{277BA9F7-2D9F-4921-B218-E5DB83042ED2}" presName="sp" presStyleCnt="0"/>
      <dgm:spPr/>
    </dgm:pt>
    <dgm:pt modelId="{FC67F443-3ACD-492C-8FE4-7B71ED1A7F5C}" type="pres">
      <dgm:prSet presAssocID="{2995187F-D9E9-4927-8965-353408691D3E}" presName="linNode" presStyleCnt="0"/>
      <dgm:spPr/>
    </dgm:pt>
    <dgm:pt modelId="{B25B1E32-6EF7-443E-B3A6-3D454E179FB9}" type="pres">
      <dgm:prSet presAssocID="{2995187F-D9E9-4927-8965-353408691D3E}" presName="parentText" presStyleLbl="solidFgAcc1" presStyleIdx="2" presStyleCnt="5">
        <dgm:presLayoutVars>
          <dgm:chMax val="1"/>
          <dgm:bulletEnabled/>
        </dgm:presLayoutVars>
      </dgm:prSet>
      <dgm:spPr/>
    </dgm:pt>
    <dgm:pt modelId="{68595F2A-D4C2-4EBB-8C9E-F1285E3F0F3B}" type="pres">
      <dgm:prSet presAssocID="{2995187F-D9E9-4927-8965-353408691D3E}" presName="descendantText" presStyleLbl="alignNode1" presStyleIdx="2" presStyleCnt="5">
        <dgm:presLayoutVars>
          <dgm:bulletEnabled/>
        </dgm:presLayoutVars>
      </dgm:prSet>
      <dgm:spPr/>
    </dgm:pt>
    <dgm:pt modelId="{8410CB76-D97C-4085-A555-E04BD070F450}" type="pres">
      <dgm:prSet presAssocID="{3FF36E0B-3966-4F62-B4B1-63CE11FE64EC}" presName="sp" presStyleCnt="0"/>
      <dgm:spPr/>
    </dgm:pt>
    <dgm:pt modelId="{6C24C730-568E-4F6D-A87C-9A51E46C359B}" type="pres">
      <dgm:prSet presAssocID="{2D10473C-7C18-487D-A8EE-541B2F323D01}" presName="linNode" presStyleCnt="0"/>
      <dgm:spPr/>
    </dgm:pt>
    <dgm:pt modelId="{F85ED57E-7530-4B3A-B0B3-B5540039499F}" type="pres">
      <dgm:prSet presAssocID="{2D10473C-7C18-487D-A8EE-541B2F323D01}" presName="parentText" presStyleLbl="solidFgAcc1" presStyleIdx="3" presStyleCnt="5">
        <dgm:presLayoutVars>
          <dgm:chMax val="1"/>
          <dgm:bulletEnabled/>
        </dgm:presLayoutVars>
      </dgm:prSet>
      <dgm:spPr/>
    </dgm:pt>
    <dgm:pt modelId="{94D377EC-7A72-443F-8776-A3F57982E413}" type="pres">
      <dgm:prSet presAssocID="{2D10473C-7C18-487D-A8EE-541B2F323D01}" presName="descendantText" presStyleLbl="alignNode1" presStyleIdx="3" presStyleCnt="5">
        <dgm:presLayoutVars>
          <dgm:bulletEnabled/>
        </dgm:presLayoutVars>
      </dgm:prSet>
      <dgm:spPr/>
    </dgm:pt>
    <dgm:pt modelId="{E3A4A512-766D-41E8-B81C-CEF8E1955069}" type="pres">
      <dgm:prSet presAssocID="{1F3BB28B-59F1-4331-836F-EB9E75D21EF4}" presName="sp" presStyleCnt="0"/>
      <dgm:spPr/>
    </dgm:pt>
    <dgm:pt modelId="{0CBE94E8-410F-4C9E-A9B7-AA05BD22FB2F}" type="pres">
      <dgm:prSet presAssocID="{56FCA138-0017-47E6-92CC-B9EA234C6804}" presName="linNode" presStyleCnt="0"/>
      <dgm:spPr/>
    </dgm:pt>
    <dgm:pt modelId="{1B303F91-3A5D-4FD6-AF2C-C865EDABF8AD}" type="pres">
      <dgm:prSet presAssocID="{56FCA138-0017-47E6-92CC-B9EA234C6804}" presName="parentText" presStyleLbl="solidFgAcc1" presStyleIdx="4" presStyleCnt="5">
        <dgm:presLayoutVars>
          <dgm:chMax val="1"/>
          <dgm:bulletEnabled/>
        </dgm:presLayoutVars>
      </dgm:prSet>
      <dgm:spPr/>
    </dgm:pt>
    <dgm:pt modelId="{F2E27941-B87B-4E19-99E6-5CF0BA28900E}" type="pres">
      <dgm:prSet presAssocID="{56FCA138-0017-47E6-92CC-B9EA234C6804}" presName="descendantText" presStyleLbl="alignNode1" presStyleIdx="4" presStyleCnt="5">
        <dgm:presLayoutVars>
          <dgm:bulletEnabled/>
        </dgm:presLayoutVars>
      </dgm:prSet>
      <dgm:spPr/>
    </dgm:pt>
  </dgm:ptLst>
  <dgm:cxnLst>
    <dgm:cxn modelId="{23589004-31B8-4965-A5F9-83BD0F276DD4}" type="presOf" srcId="{2995187F-D9E9-4927-8965-353408691D3E}" destId="{B25B1E32-6EF7-443E-B3A6-3D454E179FB9}" srcOrd="0" destOrd="0" presId="urn:microsoft.com/office/officeart/2016/7/layout/VerticalHollowActionList"/>
    <dgm:cxn modelId="{AD82911A-AE73-45B9-8461-63B211D14683}" srcId="{AFFDB0DD-C4BE-4EDC-8592-4235E2943DAE}" destId="{A9D26D56-FBEB-489B-948D-CC3AD3BD381F}" srcOrd="0" destOrd="0" parTransId="{59F3E625-7C1C-4EFB-8577-94F4785A865B}" sibTransId="{30D6369C-0938-419C-9ACC-B2451D052811}"/>
    <dgm:cxn modelId="{7ACCA329-498A-4E5B-8457-0549A4445B37}" srcId="{7E6C16B2-E057-4E80-AFAC-7553BBFA4653}" destId="{34E88FBE-892A-4677-A35D-CD518081E37B}" srcOrd="0" destOrd="0" parTransId="{04989C96-FB08-4CDA-AC86-923A22C80914}" sibTransId="{3795BEBD-C2BF-4053-A72A-A5E403B80BD2}"/>
    <dgm:cxn modelId="{5645723C-E4CB-43A4-87C4-348BED011AEE}" type="presOf" srcId="{34E88FBE-892A-4677-A35D-CD518081E37B}" destId="{73BE33F1-57D8-42DB-8727-2D451FB9D572}" srcOrd="0" destOrd="0" presId="urn:microsoft.com/office/officeart/2016/7/layout/VerticalHollowActionList"/>
    <dgm:cxn modelId="{DE3A4A60-CF77-4C09-BF03-3C7237D18770}" type="presOf" srcId="{656EBC4A-F980-44F9-BA19-B6578F5DC57A}" destId="{CF3463B8-01E8-484F-92D2-01CC6F961266}" srcOrd="0" destOrd="0" presId="urn:microsoft.com/office/officeart/2016/7/layout/VerticalHollowActionList"/>
    <dgm:cxn modelId="{65500B41-1F1C-42CB-A528-7850E1DC6531}" srcId="{7E6C16B2-E057-4E80-AFAC-7553BBFA4653}" destId="{56FCA138-0017-47E6-92CC-B9EA234C6804}" srcOrd="4" destOrd="0" parTransId="{37E4FD9B-10C8-4141-B9F1-458D16A802B7}" sibTransId="{A4E89F60-FB62-4ABE-BE65-B9E8C993F1EC}"/>
    <dgm:cxn modelId="{C7D71862-6291-42AD-9DA3-593FCBB43DD5}" type="presOf" srcId="{A9D26D56-FBEB-489B-948D-CC3AD3BD381F}" destId="{A445313F-B51C-458F-BAC5-D7FE6D1A5122}" srcOrd="0" destOrd="0" presId="urn:microsoft.com/office/officeart/2016/7/layout/VerticalHollowActionList"/>
    <dgm:cxn modelId="{9CC5B066-8398-48CE-9E9A-E4E8566C4C27}" srcId="{7E6C16B2-E057-4E80-AFAC-7553BBFA4653}" destId="{2D10473C-7C18-487D-A8EE-541B2F323D01}" srcOrd="3" destOrd="0" parTransId="{25EF6B0A-19DA-4300-8837-A9AE788AB51D}" sibTransId="{1F3BB28B-59F1-4331-836F-EB9E75D21EF4}"/>
    <dgm:cxn modelId="{FFE01B4F-02F4-45BD-99AF-F449B6413F8A}" srcId="{7E6C16B2-E057-4E80-AFAC-7553BBFA4653}" destId="{AFFDB0DD-C4BE-4EDC-8592-4235E2943DAE}" srcOrd="1" destOrd="0" parTransId="{DC429014-F9FD-4462-BD80-009C5116DDBB}" sibTransId="{277BA9F7-2D9F-4921-B218-E5DB83042ED2}"/>
    <dgm:cxn modelId="{1763376F-A2EA-4429-AFD3-DC2A26966257}" srcId="{2995187F-D9E9-4927-8965-353408691D3E}" destId="{63544420-6075-425C-A731-38FACC6E3B2C}" srcOrd="0" destOrd="0" parTransId="{AD93D3CA-E9BF-43E1-9F2B-E9C97DD3368A}" sibTransId="{C6584667-050F-48A0-8C69-96A2755B5C50}"/>
    <dgm:cxn modelId="{480FDB51-2E26-4C3C-8C24-41E5AF157A77}" type="presOf" srcId="{7E6C16B2-E057-4E80-AFAC-7553BBFA4653}" destId="{48F38844-971A-44BB-89C8-107CFDFBAECF}" srcOrd="0" destOrd="0" presId="urn:microsoft.com/office/officeart/2016/7/layout/VerticalHollowActionList"/>
    <dgm:cxn modelId="{D7B75C7E-89AA-49B2-8D2A-E6C13D85776D}" type="presOf" srcId="{56FCA138-0017-47E6-92CC-B9EA234C6804}" destId="{1B303F91-3A5D-4FD6-AF2C-C865EDABF8AD}" srcOrd="0" destOrd="0" presId="urn:microsoft.com/office/officeart/2016/7/layout/VerticalHollowActionList"/>
    <dgm:cxn modelId="{4275CD82-F5E4-443A-9FA1-C91B2BEB08AB}" type="presOf" srcId="{9FF83D76-41AB-41CB-BC48-C8897EADE8F9}" destId="{F2E27941-B87B-4E19-99E6-5CF0BA28900E}" srcOrd="0" destOrd="0" presId="urn:microsoft.com/office/officeart/2016/7/layout/VerticalHollowActionList"/>
    <dgm:cxn modelId="{C69FD489-4400-44A6-A730-EC10F754F77D}" type="presOf" srcId="{63544420-6075-425C-A731-38FACC6E3B2C}" destId="{68595F2A-D4C2-4EBB-8C9E-F1285E3F0F3B}" srcOrd="0" destOrd="0" presId="urn:microsoft.com/office/officeart/2016/7/layout/VerticalHollowActionList"/>
    <dgm:cxn modelId="{C8793494-BA54-4507-B942-B5FF56209979}" type="presOf" srcId="{2D10473C-7C18-487D-A8EE-541B2F323D01}" destId="{F85ED57E-7530-4B3A-B0B3-B5540039499F}" srcOrd="0" destOrd="0" presId="urn:microsoft.com/office/officeart/2016/7/layout/VerticalHollowActionList"/>
    <dgm:cxn modelId="{4F1E7FAE-479F-4477-A79C-BE33BCD468EE}" type="presOf" srcId="{5190CBCA-C7DF-427A-99BE-D54755DB03B5}" destId="{94D377EC-7A72-443F-8776-A3F57982E413}" srcOrd="0" destOrd="0" presId="urn:microsoft.com/office/officeart/2016/7/layout/VerticalHollowActionList"/>
    <dgm:cxn modelId="{3867C6BB-F260-4130-B834-28190F365D7A}" type="presOf" srcId="{AFFDB0DD-C4BE-4EDC-8592-4235E2943DAE}" destId="{7ED4B4D1-2544-4182-A08C-CF310394C64A}" srcOrd="0" destOrd="0" presId="urn:microsoft.com/office/officeart/2016/7/layout/VerticalHollowActionList"/>
    <dgm:cxn modelId="{BCAA36CD-A914-4CCD-AA42-0F01F0416B3B}" srcId="{2D10473C-7C18-487D-A8EE-541B2F323D01}" destId="{5190CBCA-C7DF-427A-99BE-D54755DB03B5}" srcOrd="0" destOrd="0" parTransId="{D66534E3-5F62-4F80-A0A2-6741ED81E0F7}" sibTransId="{10C62923-B549-4383-8B7E-2700029564C7}"/>
    <dgm:cxn modelId="{813807D0-12E0-495A-9BB1-2C5DE11C3C4C}" srcId="{34E88FBE-892A-4677-A35D-CD518081E37B}" destId="{656EBC4A-F980-44F9-BA19-B6578F5DC57A}" srcOrd="0" destOrd="0" parTransId="{8DF2E34E-77A4-4755-A53D-A634FA804B1E}" sibTransId="{1A5C607B-9358-48B7-B942-C9F532974ACC}"/>
    <dgm:cxn modelId="{614622D4-40CC-45A0-BD54-7D296CA0EC48}" srcId="{56FCA138-0017-47E6-92CC-B9EA234C6804}" destId="{9FF83D76-41AB-41CB-BC48-C8897EADE8F9}" srcOrd="0" destOrd="0" parTransId="{BC16D1F0-5660-4405-A989-4AC73DA34A94}" sibTransId="{E9DF2E3F-AEA1-4BDB-BAAE-B5D7BAB06AE8}"/>
    <dgm:cxn modelId="{449967E8-3C2E-4FCA-B436-476412421DC9}" srcId="{7E6C16B2-E057-4E80-AFAC-7553BBFA4653}" destId="{2995187F-D9E9-4927-8965-353408691D3E}" srcOrd="2" destOrd="0" parTransId="{875245F1-4EF5-47D5-BB6B-B46AAAC467F0}" sibTransId="{3FF36E0B-3966-4F62-B4B1-63CE11FE64EC}"/>
    <dgm:cxn modelId="{7F4A5E1C-05A6-411B-AD9D-A5C1C76FC21C}" type="presParOf" srcId="{48F38844-971A-44BB-89C8-107CFDFBAECF}" destId="{E2C7C069-491F-4A44-AC33-D189FFE5A789}" srcOrd="0" destOrd="0" presId="urn:microsoft.com/office/officeart/2016/7/layout/VerticalHollowActionList"/>
    <dgm:cxn modelId="{6B553A15-1824-454C-B9FF-2A57C90DF7CB}" type="presParOf" srcId="{E2C7C069-491F-4A44-AC33-D189FFE5A789}" destId="{73BE33F1-57D8-42DB-8727-2D451FB9D572}" srcOrd="0" destOrd="0" presId="urn:microsoft.com/office/officeart/2016/7/layout/VerticalHollowActionList"/>
    <dgm:cxn modelId="{DAD467E3-7BB7-4E8C-AC76-89140A193589}" type="presParOf" srcId="{E2C7C069-491F-4A44-AC33-D189FFE5A789}" destId="{CF3463B8-01E8-484F-92D2-01CC6F961266}" srcOrd="1" destOrd="0" presId="urn:microsoft.com/office/officeart/2016/7/layout/VerticalHollowActionList"/>
    <dgm:cxn modelId="{E9609B86-C1F6-496A-9680-BB14BB2F38C0}" type="presParOf" srcId="{48F38844-971A-44BB-89C8-107CFDFBAECF}" destId="{5C3CA59D-98A7-4EF3-881E-8E036800A30A}" srcOrd="1" destOrd="0" presId="urn:microsoft.com/office/officeart/2016/7/layout/VerticalHollowActionList"/>
    <dgm:cxn modelId="{317F2B87-EC4B-42E6-8F50-38862B56ADF2}" type="presParOf" srcId="{48F38844-971A-44BB-89C8-107CFDFBAECF}" destId="{E6B5E6A1-6639-4724-972C-BF28BD4408C3}" srcOrd="2" destOrd="0" presId="urn:microsoft.com/office/officeart/2016/7/layout/VerticalHollowActionList"/>
    <dgm:cxn modelId="{04964471-B27E-4DFA-B7B2-B1E35843C0DA}" type="presParOf" srcId="{E6B5E6A1-6639-4724-972C-BF28BD4408C3}" destId="{7ED4B4D1-2544-4182-A08C-CF310394C64A}" srcOrd="0" destOrd="0" presId="urn:microsoft.com/office/officeart/2016/7/layout/VerticalHollowActionList"/>
    <dgm:cxn modelId="{A89DBD82-8C78-4E53-94B9-914914ABFD10}" type="presParOf" srcId="{E6B5E6A1-6639-4724-972C-BF28BD4408C3}" destId="{A445313F-B51C-458F-BAC5-D7FE6D1A5122}" srcOrd="1" destOrd="0" presId="urn:microsoft.com/office/officeart/2016/7/layout/VerticalHollowActionList"/>
    <dgm:cxn modelId="{C6CA7622-654C-4989-A2BF-5921FB50B999}" type="presParOf" srcId="{48F38844-971A-44BB-89C8-107CFDFBAECF}" destId="{056ED2F4-C3BE-42AD-A79F-9F4BD5A367C1}" srcOrd="3" destOrd="0" presId="urn:microsoft.com/office/officeart/2016/7/layout/VerticalHollowActionList"/>
    <dgm:cxn modelId="{10C9D296-8229-475A-A213-D126A4226839}" type="presParOf" srcId="{48F38844-971A-44BB-89C8-107CFDFBAECF}" destId="{FC67F443-3ACD-492C-8FE4-7B71ED1A7F5C}" srcOrd="4" destOrd="0" presId="urn:microsoft.com/office/officeart/2016/7/layout/VerticalHollowActionList"/>
    <dgm:cxn modelId="{328D3A93-A47E-47A2-BFB5-463B57CD5F35}" type="presParOf" srcId="{FC67F443-3ACD-492C-8FE4-7B71ED1A7F5C}" destId="{B25B1E32-6EF7-443E-B3A6-3D454E179FB9}" srcOrd="0" destOrd="0" presId="urn:microsoft.com/office/officeart/2016/7/layout/VerticalHollowActionList"/>
    <dgm:cxn modelId="{E601794D-876B-4C0D-B5AF-C999383FFF15}" type="presParOf" srcId="{FC67F443-3ACD-492C-8FE4-7B71ED1A7F5C}" destId="{68595F2A-D4C2-4EBB-8C9E-F1285E3F0F3B}" srcOrd="1" destOrd="0" presId="urn:microsoft.com/office/officeart/2016/7/layout/VerticalHollowActionList"/>
    <dgm:cxn modelId="{5743CE0C-270D-411C-B594-63B558FAF9AD}" type="presParOf" srcId="{48F38844-971A-44BB-89C8-107CFDFBAECF}" destId="{8410CB76-D97C-4085-A555-E04BD070F450}" srcOrd="5" destOrd="0" presId="urn:microsoft.com/office/officeart/2016/7/layout/VerticalHollowActionList"/>
    <dgm:cxn modelId="{7A31D6C0-E9AE-497F-A29E-483E287D2BD2}" type="presParOf" srcId="{48F38844-971A-44BB-89C8-107CFDFBAECF}" destId="{6C24C730-568E-4F6D-A87C-9A51E46C359B}" srcOrd="6" destOrd="0" presId="urn:microsoft.com/office/officeart/2016/7/layout/VerticalHollowActionList"/>
    <dgm:cxn modelId="{A4D07FDB-A781-48A6-BE9B-EF2884D8962A}" type="presParOf" srcId="{6C24C730-568E-4F6D-A87C-9A51E46C359B}" destId="{F85ED57E-7530-4B3A-B0B3-B5540039499F}" srcOrd="0" destOrd="0" presId="urn:microsoft.com/office/officeart/2016/7/layout/VerticalHollowActionList"/>
    <dgm:cxn modelId="{6A6F999A-2D44-452B-88BA-CD767B7EE469}" type="presParOf" srcId="{6C24C730-568E-4F6D-A87C-9A51E46C359B}" destId="{94D377EC-7A72-443F-8776-A3F57982E413}" srcOrd="1" destOrd="0" presId="urn:microsoft.com/office/officeart/2016/7/layout/VerticalHollowActionList"/>
    <dgm:cxn modelId="{2A96C62C-640F-4702-AA17-2E6079130A0C}" type="presParOf" srcId="{48F38844-971A-44BB-89C8-107CFDFBAECF}" destId="{E3A4A512-766D-41E8-B81C-CEF8E1955069}" srcOrd="7" destOrd="0" presId="urn:microsoft.com/office/officeart/2016/7/layout/VerticalHollowActionList"/>
    <dgm:cxn modelId="{CE1355E5-AEB3-463D-8161-C98FC19D1879}" type="presParOf" srcId="{48F38844-971A-44BB-89C8-107CFDFBAECF}" destId="{0CBE94E8-410F-4C9E-A9B7-AA05BD22FB2F}" srcOrd="8" destOrd="0" presId="urn:microsoft.com/office/officeart/2016/7/layout/VerticalHollowActionList"/>
    <dgm:cxn modelId="{6BFBFAF0-64B2-4AC3-9D18-10BBAE375E57}" type="presParOf" srcId="{0CBE94E8-410F-4C9E-A9B7-AA05BD22FB2F}" destId="{1B303F91-3A5D-4FD6-AF2C-C865EDABF8AD}" srcOrd="0" destOrd="0" presId="urn:microsoft.com/office/officeart/2016/7/layout/VerticalHollowActionList"/>
    <dgm:cxn modelId="{2E8E798F-C5AD-4F42-897E-81FF88F8EDEB}" type="presParOf" srcId="{0CBE94E8-410F-4C9E-A9B7-AA05BD22FB2F}" destId="{F2E27941-B87B-4E19-99E6-5CF0BA28900E}" srcOrd="1" destOrd="0" presId="urn:microsoft.com/office/officeart/2016/7/layout/VerticalHollowAc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3ACC874-5350-4120-93C5-9BB9F8917BB9}"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4B538521-8F14-46E0-93AE-214194E8DAC1}">
      <dgm:prSet/>
      <dgm:spPr>
        <a:ln>
          <a:solidFill>
            <a:schemeClr val="tx2">
              <a:lumMod val="20000"/>
              <a:lumOff val="80000"/>
            </a:schemeClr>
          </a:solidFill>
        </a:ln>
      </dgm:spPr>
      <dgm:t>
        <a:bodyPr/>
        <a:lstStyle/>
        <a:p>
          <a:r>
            <a:rPr lang="en-US" b="0" dirty="0"/>
            <a:t>Must indicate personnel responsible for usage of data</a:t>
          </a:r>
          <a:endParaRPr lang="en-US" dirty="0"/>
        </a:p>
      </dgm:t>
    </dgm:pt>
    <dgm:pt modelId="{3B86BB9A-BD15-463A-BD71-EA8A126895BC}" type="parTrans" cxnId="{2C39AEAC-3A19-464C-A883-610385AD6B4F}">
      <dgm:prSet/>
      <dgm:spPr/>
      <dgm:t>
        <a:bodyPr/>
        <a:lstStyle/>
        <a:p>
          <a:endParaRPr lang="en-US"/>
        </a:p>
      </dgm:t>
    </dgm:pt>
    <dgm:pt modelId="{BAF0CCAE-F37C-4978-A0A0-78032460ACC2}" type="sibTrans" cxnId="{2C39AEAC-3A19-464C-A883-610385AD6B4F}">
      <dgm:prSet/>
      <dgm:spPr/>
      <dgm:t>
        <a:bodyPr/>
        <a:lstStyle/>
        <a:p>
          <a:endParaRPr lang="en-US"/>
        </a:p>
      </dgm:t>
    </dgm:pt>
    <dgm:pt modelId="{6F37E079-C3E1-4071-99A1-4752932EF6E4}">
      <dgm:prSet/>
      <dgm:spPr/>
      <dgm:t>
        <a:bodyPr/>
        <a:lstStyle/>
        <a:p>
          <a:r>
            <a:rPr lang="en-US" b="0"/>
            <a:t>Importance of confidentiality</a:t>
          </a:r>
          <a:endParaRPr lang="en-US"/>
        </a:p>
      </dgm:t>
    </dgm:pt>
    <dgm:pt modelId="{C6BCD4C4-2DB9-4862-9346-BD3D1A9FB169}" type="parTrans" cxnId="{192C7193-C73F-42B2-B2AF-0107C8F00A3A}">
      <dgm:prSet/>
      <dgm:spPr/>
      <dgm:t>
        <a:bodyPr/>
        <a:lstStyle/>
        <a:p>
          <a:endParaRPr lang="en-US"/>
        </a:p>
      </dgm:t>
    </dgm:pt>
    <dgm:pt modelId="{18ED00D3-9875-40CB-BA26-B25D2E88B2A1}" type="sibTrans" cxnId="{192C7193-C73F-42B2-B2AF-0107C8F00A3A}">
      <dgm:prSet/>
      <dgm:spPr/>
      <dgm:t>
        <a:bodyPr/>
        <a:lstStyle/>
        <a:p>
          <a:endParaRPr lang="en-US"/>
        </a:p>
      </dgm:t>
    </dgm:pt>
    <dgm:pt modelId="{48D26622-A3DE-411D-8939-05F94581FFB4}">
      <dgm:prSet/>
      <dgm:spPr/>
      <dgm:t>
        <a:bodyPr/>
        <a:lstStyle/>
        <a:p>
          <a:r>
            <a:rPr lang="en-US" b="0"/>
            <a:t>Maintenance of devices</a:t>
          </a:r>
          <a:endParaRPr lang="en-US"/>
        </a:p>
      </dgm:t>
    </dgm:pt>
    <dgm:pt modelId="{51D580CB-E21E-403A-B3F9-063F187D5CB5}" type="parTrans" cxnId="{839D6BC0-4AE0-4D8A-88D9-4BC28CC20B36}">
      <dgm:prSet/>
      <dgm:spPr/>
      <dgm:t>
        <a:bodyPr/>
        <a:lstStyle/>
        <a:p>
          <a:endParaRPr lang="en-US"/>
        </a:p>
      </dgm:t>
    </dgm:pt>
    <dgm:pt modelId="{8685B04A-B1BB-49BB-AE4A-E9AB17092A0E}" type="sibTrans" cxnId="{839D6BC0-4AE0-4D8A-88D9-4BC28CC20B36}">
      <dgm:prSet/>
      <dgm:spPr/>
      <dgm:t>
        <a:bodyPr/>
        <a:lstStyle/>
        <a:p>
          <a:endParaRPr lang="en-US"/>
        </a:p>
      </dgm:t>
    </dgm:pt>
    <dgm:pt modelId="{DAD82717-F9B0-4C88-9B1A-1ECC5FC9628C}">
      <dgm:prSet/>
      <dgm:spPr/>
      <dgm:t>
        <a:bodyPr/>
        <a:lstStyle/>
        <a:p>
          <a:r>
            <a:rPr lang="en-US" b="0"/>
            <a:t>Proper usage of devices</a:t>
          </a:r>
          <a:endParaRPr lang="en-US"/>
        </a:p>
      </dgm:t>
    </dgm:pt>
    <dgm:pt modelId="{250A4B50-E30D-4ED9-9636-4EB8A4DD1B71}" type="parTrans" cxnId="{2567AEFF-D2B7-4DF8-9435-EB158BA99D7C}">
      <dgm:prSet/>
      <dgm:spPr/>
      <dgm:t>
        <a:bodyPr/>
        <a:lstStyle/>
        <a:p>
          <a:endParaRPr lang="en-US"/>
        </a:p>
      </dgm:t>
    </dgm:pt>
    <dgm:pt modelId="{EA1DD58D-D322-4C31-8876-1C7FD0BCAE8C}" type="sibTrans" cxnId="{2567AEFF-D2B7-4DF8-9435-EB158BA99D7C}">
      <dgm:prSet/>
      <dgm:spPr/>
      <dgm:t>
        <a:bodyPr/>
        <a:lstStyle/>
        <a:p>
          <a:endParaRPr lang="en-US"/>
        </a:p>
      </dgm:t>
    </dgm:pt>
    <dgm:pt modelId="{2C742ED4-2636-461B-98C5-38AE9BD0FE80}" type="pres">
      <dgm:prSet presAssocID="{03ACC874-5350-4120-93C5-9BB9F8917BB9}" presName="root" presStyleCnt="0">
        <dgm:presLayoutVars>
          <dgm:dir/>
          <dgm:resizeHandles val="exact"/>
        </dgm:presLayoutVars>
      </dgm:prSet>
      <dgm:spPr/>
    </dgm:pt>
    <dgm:pt modelId="{A423B6C3-6178-4432-96B0-9F9A24C9CB91}" type="pres">
      <dgm:prSet presAssocID="{4B538521-8F14-46E0-93AE-214194E8DAC1}" presName="compNode" presStyleCnt="0"/>
      <dgm:spPr/>
    </dgm:pt>
    <dgm:pt modelId="{0427CE60-78FF-4E85-84B5-C5F835BB88B0}" type="pres">
      <dgm:prSet presAssocID="{4B538521-8F14-46E0-93AE-214194E8DAC1}" presName="bgRect" presStyleLbl="bgShp" presStyleIdx="0" presStyleCnt="4"/>
      <dgm:spPr>
        <a:solidFill>
          <a:schemeClr val="accent4">
            <a:lumMod val="60000"/>
            <a:lumOff val="40000"/>
          </a:schemeClr>
        </a:solidFill>
        <a:ln>
          <a:solidFill>
            <a:schemeClr val="accent4">
              <a:lumMod val="40000"/>
              <a:lumOff val="60000"/>
            </a:schemeClr>
          </a:solidFill>
        </a:ln>
      </dgm:spPr>
    </dgm:pt>
    <dgm:pt modelId="{1704E172-6C5A-4C2B-81E9-976B5F60B8CE}" type="pres">
      <dgm:prSet presAssocID="{4B538521-8F14-46E0-93AE-214194E8DAC1}"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Warning"/>
        </a:ext>
      </dgm:extLst>
    </dgm:pt>
    <dgm:pt modelId="{C9530E83-B10B-430E-8628-B198CD1B2400}" type="pres">
      <dgm:prSet presAssocID="{4B538521-8F14-46E0-93AE-214194E8DAC1}" presName="spaceRect" presStyleCnt="0"/>
      <dgm:spPr/>
    </dgm:pt>
    <dgm:pt modelId="{BD94AF5D-D9E3-49B6-94D8-D5F628207C79}" type="pres">
      <dgm:prSet presAssocID="{4B538521-8F14-46E0-93AE-214194E8DAC1}" presName="parTx" presStyleLbl="revTx" presStyleIdx="0" presStyleCnt="4">
        <dgm:presLayoutVars>
          <dgm:chMax val="0"/>
          <dgm:chPref val="0"/>
        </dgm:presLayoutVars>
      </dgm:prSet>
      <dgm:spPr/>
    </dgm:pt>
    <dgm:pt modelId="{5E2C64D2-3BDF-45DB-9FA3-8AAB92E0F0AE}" type="pres">
      <dgm:prSet presAssocID="{BAF0CCAE-F37C-4978-A0A0-78032460ACC2}" presName="sibTrans" presStyleCnt="0"/>
      <dgm:spPr/>
    </dgm:pt>
    <dgm:pt modelId="{EB5E9E50-7C52-4CDF-B401-C36C0B2D538A}" type="pres">
      <dgm:prSet presAssocID="{6F37E079-C3E1-4071-99A1-4752932EF6E4}" presName="compNode" presStyleCnt="0"/>
      <dgm:spPr/>
    </dgm:pt>
    <dgm:pt modelId="{44D3D4C2-F923-49C7-A3A7-0616D2F28588}" type="pres">
      <dgm:prSet presAssocID="{6F37E079-C3E1-4071-99A1-4752932EF6E4}" presName="bgRect" presStyleLbl="bgShp" presStyleIdx="1" presStyleCnt="4"/>
      <dgm:spPr>
        <a:solidFill>
          <a:schemeClr val="accent4">
            <a:lumMod val="60000"/>
            <a:lumOff val="40000"/>
          </a:schemeClr>
        </a:solidFill>
        <a:ln>
          <a:solidFill>
            <a:schemeClr val="accent4">
              <a:lumMod val="40000"/>
              <a:lumOff val="60000"/>
            </a:schemeClr>
          </a:solidFill>
        </a:ln>
      </dgm:spPr>
    </dgm:pt>
    <dgm:pt modelId="{DADB2FAE-6448-4C9D-8F9B-89F83D5AA2D4}" type="pres">
      <dgm:prSet presAssocID="{6F37E079-C3E1-4071-99A1-4752932EF6E4}"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Lock"/>
        </a:ext>
      </dgm:extLst>
    </dgm:pt>
    <dgm:pt modelId="{731FCDE8-BC78-47C9-9B11-8E7C369C411D}" type="pres">
      <dgm:prSet presAssocID="{6F37E079-C3E1-4071-99A1-4752932EF6E4}" presName="spaceRect" presStyleCnt="0"/>
      <dgm:spPr/>
    </dgm:pt>
    <dgm:pt modelId="{D76F665F-5E67-4B15-8CD3-A5C6CC30C060}" type="pres">
      <dgm:prSet presAssocID="{6F37E079-C3E1-4071-99A1-4752932EF6E4}" presName="parTx" presStyleLbl="revTx" presStyleIdx="1" presStyleCnt="4">
        <dgm:presLayoutVars>
          <dgm:chMax val="0"/>
          <dgm:chPref val="0"/>
        </dgm:presLayoutVars>
      </dgm:prSet>
      <dgm:spPr/>
    </dgm:pt>
    <dgm:pt modelId="{EAD976EB-0774-423A-B9D6-51145EAE7367}" type="pres">
      <dgm:prSet presAssocID="{18ED00D3-9875-40CB-BA26-B25D2E88B2A1}" presName="sibTrans" presStyleCnt="0"/>
      <dgm:spPr/>
    </dgm:pt>
    <dgm:pt modelId="{D4ED450E-7331-459C-8BC8-DAC8A6FA2E29}" type="pres">
      <dgm:prSet presAssocID="{48D26622-A3DE-411D-8939-05F94581FFB4}" presName="compNode" presStyleCnt="0"/>
      <dgm:spPr/>
    </dgm:pt>
    <dgm:pt modelId="{5F87A616-D613-43D2-8DFD-70EF57D1DA56}" type="pres">
      <dgm:prSet presAssocID="{48D26622-A3DE-411D-8939-05F94581FFB4}" presName="bgRect" presStyleLbl="bgShp" presStyleIdx="2" presStyleCnt="4"/>
      <dgm:spPr>
        <a:solidFill>
          <a:schemeClr val="accent4">
            <a:lumMod val="60000"/>
            <a:lumOff val="40000"/>
          </a:schemeClr>
        </a:solidFill>
        <a:ln>
          <a:solidFill>
            <a:schemeClr val="accent4">
              <a:lumMod val="40000"/>
              <a:lumOff val="60000"/>
            </a:schemeClr>
          </a:solidFill>
        </a:ln>
      </dgm:spPr>
    </dgm:pt>
    <dgm:pt modelId="{3478FCD5-F8C7-4990-A07E-E882FF697BB5}" type="pres">
      <dgm:prSet presAssocID="{48D26622-A3DE-411D-8939-05F94581FFB4}"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Tools"/>
        </a:ext>
      </dgm:extLst>
    </dgm:pt>
    <dgm:pt modelId="{A755C89C-14E5-4748-9DFE-1A35ADAC7955}" type="pres">
      <dgm:prSet presAssocID="{48D26622-A3DE-411D-8939-05F94581FFB4}" presName="spaceRect" presStyleCnt="0"/>
      <dgm:spPr/>
    </dgm:pt>
    <dgm:pt modelId="{3A0846B9-5E94-41AF-BC69-0823A5843B81}" type="pres">
      <dgm:prSet presAssocID="{48D26622-A3DE-411D-8939-05F94581FFB4}" presName="parTx" presStyleLbl="revTx" presStyleIdx="2" presStyleCnt="4">
        <dgm:presLayoutVars>
          <dgm:chMax val="0"/>
          <dgm:chPref val="0"/>
        </dgm:presLayoutVars>
      </dgm:prSet>
      <dgm:spPr/>
    </dgm:pt>
    <dgm:pt modelId="{CFC16CF2-2728-49A2-BF26-354EC8F82D95}" type="pres">
      <dgm:prSet presAssocID="{8685B04A-B1BB-49BB-AE4A-E9AB17092A0E}" presName="sibTrans" presStyleCnt="0"/>
      <dgm:spPr/>
    </dgm:pt>
    <dgm:pt modelId="{C239ABF0-251D-4897-98AF-EFF0B22BFA7C}" type="pres">
      <dgm:prSet presAssocID="{DAD82717-F9B0-4C88-9B1A-1ECC5FC9628C}" presName="compNode" presStyleCnt="0"/>
      <dgm:spPr/>
    </dgm:pt>
    <dgm:pt modelId="{C9EE5EF8-96A9-40E3-A54C-CFFE240C58D5}" type="pres">
      <dgm:prSet presAssocID="{DAD82717-F9B0-4C88-9B1A-1ECC5FC9628C}" presName="bgRect" presStyleLbl="bgShp" presStyleIdx="3" presStyleCnt="4"/>
      <dgm:spPr>
        <a:solidFill>
          <a:schemeClr val="accent4">
            <a:lumMod val="60000"/>
            <a:lumOff val="40000"/>
          </a:schemeClr>
        </a:solidFill>
        <a:ln>
          <a:solidFill>
            <a:schemeClr val="accent4">
              <a:lumMod val="40000"/>
              <a:lumOff val="60000"/>
            </a:schemeClr>
          </a:solidFill>
        </a:ln>
      </dgm:spPr>
    </dgm:pt>
    <dgm:pt modelId="{FA7AB143-42FC-464A-A8C3-FE9D5D5C8C1C}" type="pres">
      <dgm:prSet presAssocID="{DAD82717-F9B0-4C88-9B1A-1ECC5FC9628C}"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Laptop"/>
        </a:ext>
      </dgm:extLst>
    </dgm:pt>
    <dgm:pt modelId="{F9F96EB7-DCD3-482C-B5F0-0DE360D7C51E}" type="pres">
      <dgm:prSet presAssocID="{DAD82717-F9B0-4C88-9B1A-1ECC5FC9628C}" presName="spaceRect" presStyleCnt="0"/>
      <dgm:spPr/>
    </dgm:pt>
    <dgm:pt modelId="{6F242B97-86DF-42ED-8C08-C0507F6C94FE}" type="pres">
      <dgm:prSet presAssocID="{DAD82717-F9B0-4C88-9B1A-1ECC5FC9628C}" presName="parTx" presStyleLbl="revTx" presStyleIdx="3" presStyleCnt="4">
        <dgm:presLayoutVars>
          <dgm:chMax val="0"/>
          <dgm:chPref val="0"/>
        </dgm:presLayoutVars>
      </dgm:prSet>
      <dgm:spPr/>
    </dgm:pt>
  </dgm:ptLst>
  <dgm:cxnLst>
    <dgm:cxn modelId="{5C28D102-CAD7-4D67-9D87-5BA5B59A8176}" type="presOf" srcId="{48D26622-A3DE-411D-8939-05F94581FFB4}" destId="{3A0846B9-5E94-41AF-BC69-0823A5843B81}" srcOrd="0" destOrd="0" presId="urn:microsoft.com/office/officeart/2018/2/layout/IconVerticalSolidList"/>
    <dgm:cxn modelId="{67223818-0736-47E3-9199-E46A38FD448E}" type="presOf" srcId="{DAD82717-F9B0-4C88-9B1A-1ECC5FC9628C}" destId="{6F242B97-86DF-42ED-8C08-C0507F6C94FE}" srcOrd="0" destOrd="0" presId="urn:microsoft.com/office/officeart/2018/2/layout/IconVerticalSolidList"/>
    <dgm:cxn modelId="{192C7193-C73F-42B2-B2AF-0107C8F00A3A}" srcId="{03ACC874-5350-4120-93C5-9BB9F8917BB9}" destId="{6F37E079-C3E1-4071-99A1-4752932EF6E4}" srcOrd="1" destOrd="0" parTransId="{C6BCD4C4-2DB9-4862-9346-BD3D1A9FB169}" sibTransId="{18ED00D3-9875-40CB-BA26-B25D2E88B2A1}"/>
    <dgm:cxn modelId="{B67BDD9B-1200-4825-A69A-93A97665918A}" type="presOf" srcId="{03ACC874-5350-4120-93C5-9BB9F8917BB9}" destId="{2C742ED4-2636-461B-98C5-38AE9BD0FE80}" srcOrd="0" destOrd="0" presId="urn:microsoft.com/office/officeart/2018/2/layout/IconVerticalSolidList"/>
    <dgm:cxn modelId="{2C39AEAC-3A19-464C-A883-610385AD6B4F}" srcId="{03ACC874-5350-4120-93C5-9BB9F8917BB9}" destId="{4B538521-8F14-46E0-93AE-214194E8DAC1}" srcOrd="0" destOrd="0" parTransId="{3B86BB9A-BD15-463A-BD71-EA8A126895BC}" sibTransId="{BAF0CCAE-F37C-4978-A0A0-78032460ACC2}"/>
    <dgm:cxn modelId="{F7D637AE-6210-47A8-B097-BAB2C1CB5C0F}" type="presOf" srcId="{4B538521-8F14-46E0-93AE-214194E8DAC1}" destId="{BD94AF5D-D9E3-49B6-94D8-D5F628207C79}" srcOrd="0" destOrd="0" presId="urn:microsoft.com/office/officeart/2018/2/layout/IconVerticalSolidList"/>
    <dgm:cxn modelId="{839D6BC0-4AE0-4D8A-88D9-4BC28CC20B36}" srcId="{03ACC874-5350-4120-93C5-9BB9F8917BB9}" destId="{48D26622-A3DE-411D-8939-05F94581FFB4}" srcOrd="2" destOrd="0" parTransId="{51D580CB-E21E-403A-B3F9-063F187D5CB5}" sibTransId="{8685B04A-B1BB-49BB-AE4A-E9AB17092A0E}"/>
    <dgm:cxn modelId="{6119F0C6-4FBE-40B8-B1E3-35DC587368C8}" type="presOf" srcId="{6F37E079-C3E1-4071-99A1-4752932EF6E4}" destId="{D76F665F-5E67-4B15-8CD3-A5C6CC30C060}" srcOrd="0" destOrd="0" presId="urn:microsoft.com/office/officeart/2018/2/layout/IconVerticalSolidList"/>
    <dgm:cxn modelId="{2567AEFF-D2B7-4DF8-9435-EB158BA99D7C}" srcId="{03ACC874-5350-4120-93C5-9BB9F8917BB9}" destId="{DAD82717-F9B0-4C88-9B1A-1ECC5FC9628C}" srcOrd="3" destOrd="0" parTransId="{250A4B50-E30D-4ED9-9636-4EB8A4DD1B71}" sibTransId="{EA1DD58D-D322-4C31-8876-1C7FD0BCAE8C}"/>
    <dgm:cxn modelId="{88E583B3-68F4-4482-84AB-81626CCF25D2}" type="presParOf" srcId="{2C742ED4-2636-461B-98C5-38AE9BD0FE80}" destId="{A423B6C3-6178-4432-96B0-9F9A24C9CB91}" srcOrd="0" destOrd="0" presId="urn:microsoft.com/office/officeart/2018/2/layout/IconVerticalSolidList"/>
    <dgm:cxn modelId="{AA158C69-677D-4CD2-8918-3D6208941295}" type="presParOf" srcId="{A423B6C3-6178-4432-96B0-9F9A24C9CB91}" destId="{0427CE60-78FF-4E85-84B5-C5F835BB88B0}" srcOrd="0" destOrd="0" presId="urn:microsoft.com/office/officeart/2018/2/layout/IconVerticalSolidList"/>
    <dgm:cxn modelId="{214D7C99-BCAB-4114-A17B-B601539F9D43}" type="presParOf" srcId="{A423B6C3-6178-4432-96B0-9F9A24C9CB91}" destId="{1704E172-6C5A-4C2B-81E9-976B5F60B8CE}" srcOrd="1" destOrd="0" presId="urn:microsoft.com/office/officeart/2018/2/layout/IconVerticalSolidList"/>
    <dgm:cxn modelId="{5727CA84-EA0D-4CCF-A868-7ED6755189C9}" type="presParOf" srcId="{A423B6C3-6178-4432-96B0-9F9A24C9CB91}" destId="{C9530E83-B10B-430E-8628-B198CD1B2400}" srcOrd="2" destOrd="0" presId="urn:microsoft.com/office/officeart/2018/2/layout/IconVerticalSolidList"/>
    <dgm:cxn modelId="{98BA8E44-5291-4EC4-80D7-C4F1CF548528}" type="presParOf" srcId="{A423B6C3-6178-4432-96B0-9F9A24C9CB91}" destId="{BD94AF5D-D9E3-49B6-94D8-D5F628207C79}" srcOrd="3" destOrd="0" presId="urn:microsoft.com/office/officeart/2018/2/layout/IconVerticalSolidList"/>
    <dgm:cxn modelId="{6C7A777C-992B-4337-959C-AAEBB8EE65A3}" type="presParOf" srcId="{2C742ED4-2636-461B-98C5-38AE9BD0FE80}" destId="{5E2C64D2-3BDF-45DB-9FA3-8AAB92E0F0AE}" srcOrd="1" destOrd="0" presId="urn:microsoft.com/office/officeart/2018/2/layout/IconVerticalSolidList"/>
    <dgm:cxn modelId="{D2FD62F2-6878-4103-81DE-218750A896BA}" type="presParOf" srcId="{2C742ED4-2636-461B-98C5-38AE9BD0FE80}" destId="{EB5E9E50-7C52-4CDF-B401-C36C0B2D538A}" srcOrd="2" destOrd="0" presId="urn:microsoft.com/office/officeart/2018/2/layout/IconVerticalSolidList"/>
    <dgm:cxn modelId="{CE8AB4FF-615D-492A-B94C-8473ECFCD761}" type="presParOf" srcId="{EB5E9E50-7C52-4CDF-B401-C36C0B2D538A}" destId="{44D3D4C2-F923-49C7-A3A7-0616D2F28588}" srcOrd="0" destOrd="0" presId="urn:microsoft.com/office/officeart/2018/2/layout/IconVerticalSolidList"/>
    <dgm:cxn modelId="{904D415E-73D5-402F-A544-EAA923C8487C}" type="presParOf" srcId="{EB5E9E50-7C52-4CDF-B401-C36C0B2D538A}" destId="{DADB2FAE-6448-4C9D-8F9B-89F83D5AA2D4}" srcOrd="1" destOrd="0" presId="urn:microsoft.com/office/officeart/2018/2/layout/IconVerticalSolidList"/>
    <dgm:cxn modelId="{DE51CB14-56A8-48EA-94D9-BE4A08E45275}" type="presParOf" srcId="{EB5E9E50-7C52-4CDF-B401-C36C0B2D538A}" destId="{731FCDE8-BC78-47C9-9B11-8E7C369C411D}" srcOrd="2" destOrd="0" presId="urn:microsoft.com/office/officeart/2018/2/layout/IconVerticalSolidList"/>
    <dgm:cxn modelId="{60A260B7-04AD-47D9-9A53-3FE937932B95}" type="presParOf" srcId="{EB5E9E50-7C52-4CDF-B401-C36C0B2D538A}" destId="{D76F665F-5E67-4B15-8CD3-A5C6CC30C060}" srcOrd="3" destOrd="0" presId="urn:microsoft.com/office/officeart/2018/2/layout/IconVerticalSolidList"/>
    <dgm:cxn modelId="{538AE126-F0B0-4089-A4A4-CC70A762711B}" type="presParOf" srcId="{2C742ED4-2636-461B-98C5-38AE9BD0FE80}" destId="{EAD976EB-0774-423A-B9D6-51145EAE7367}" srcOrd="3" destOrd="0" presId="urn:microsoft.com/office/officeart/2018/2/layout/IconVerticalSolidList"/>
    <dgm:cxn modelId="{4273DF50-4606-4788-9C82-78DE307EDEAF}" type="presParOf" srcId="{2C742ED4-2636-461B-98C5-38AE9BD0FE80}" destId="{D4ED450E-7331-459C-8BC8-DAC8A6FA2E29}" srcOrd="4" destOrd="0" presId="urn:microsoft.com/office/officeart/2018/2/layout/IconVerticalSolidList"/>
    <dgm:cxn modelId="{2B505F8E-B6BE-44F6-A7BB-1CEB00F3177F}" type="presParOf" srcId="{D4ED450E-7331-459C-8BC8-DAC8A6FA2E29}" destId="{5F87A616-D613-43D2-8DFD-70EF57D1DA56}" srcOrd="0" destOrd="0" presId="urn:microsoft.com/office/officeart/2018/2/layout/IconVerticalSolidList"/>
    <dgm:cxn modelId="{7024E971-762A-404D-AB21-C012C585A549}" type="presParOf" srcId="{D4ED450E-7331-459C-8BC8-DAC8A6FA2E29}" destId="{3478FCD5-F8C7-4990-A07E-E882FF697BB5}" srcOrd="1" destOrd="0" presId="urn:microsoft.com/office/officeart/2018/2/layout/IconVerticalSolidList"/>
    <dgm:cxn modelId="{BCA14D8C-352C-4C55-ACBA-5354C86E81EF}" type="presParOf" srcId="{D4ED450E-7331-459C-8BC8-DAC8A6FA2E29}" destId="{A755C89C-14E5-4748-9DFE-1A35ADAC7955}" srcOrd="2" destOrd="0" presId="urn:microsoft.com/office/officeart/2018/2/layout/IconVerticalSolidList"/>
    <dgm:cxn modelId="{78C92224-08CC-4221-A874-0753187474B0}" type="presParOf" srcId="{D4ED450E-7331-459C-8BC8-DAC8A6FA2E29}" destId="{3A0846B9-5E94-41AF-BC69-0823A5843B81}" srcOrd="3" destOrd="0" presId="urn:microsoft.com/office/officeart/2018/2/layout/IconVerticalSolidList"/>
    <dgm:cxn modelId="{B73AE5F9-9D60-4490-9D34-29CB7031C1FF}" type="presParOf" srcId="{2C742ED4-2636-461B-98C5-38AE9BD0FE80}" destId="{CFC16CF2-2728-49A2-BF26-354EC8F82D95}" srcOrd="5" destOrd="0" presId="urn:microsoft.com/office/officeart/2018/2/layout/IconVerticalSolidList"/>
    <dgm:cxn modelId="{3F6788DA-BAE3-4C00-A411-567432691D8B}" type="presParOf" srcId="{2C742ED4-2636-461B-98C5-38AE9BD0FE80}" destId="{C239ABF0-251D-4897-98AF-EFF0B22BFA7C}" srcOrd="6" destOrd="0" presId="urn:microsoft.com/office/officeart/2018/2/layout/IconVerticalSolidList"/>
    <dgm:cxn modelId="{6072FEB9-48DC-495D-8EE8-92F7181860D4}" type="presParOf" srcId="{C239ABF0-251D-4897-98AF-EFF0B22BFA7C}" destId="{C9EE5EF8-96A9-40E3-A54C-CFFE240C58D5}" srcOrd="0" destOrd="0" presId="urn:microsoft.com/office/officeart/2018/2/layout/IconVerticalSolidList"/>
    <dgm:cxn modelId="{F7EEC226-D647-4F22-BAF1-7B251CDEEFF5}" type="presParOf" srcId="{C239ABF0-251D-4897-98AF-EFF0B22BFA7C}" destId="{FA7AB143-42FC-464A-A8C3-FE9D5D5C8C1C}" srcOrd="1" destOrd="0" presId="urn:microsoft.com/office/officeart/2018/2/layout/IconVerticalSolidList"/>
    <dgm:cxn modelId="{907404E8-F9DF-4C05-8965-721D7D82D454}" type="presParOf" srcId="{C239ABF0-251D-4897-98AF-EFF0B22BFA7C}" destId="{F9F96EB7-DCD3-482C-B5F0-0DE360D7C51E}" srcOrd="2" destOrd="0" presId="urn:microsoft.com/office/officeart/2018/2/layout/IconVerticalSolidList"/>
    <dgm:cxn modelId="{7694C0F4-B72D-441A-A64E-3DFCA2D8E342}" type="presParOf" srcId="{C239ABF0-251D-4897-98AF-EFF0B22BFA7C}" destId="{6F242B97-86DF-42ED-8C08-C0507F6C94FE}"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C246095-51EF-4F37-A758-31C084ED1AA1}"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1BA76BC5-7061-4CC4-A6C7-6CC66E0E6876}">
      <dgm:prSet/>
      <dgm:spPr/>
      <dgm:t>
        <a:bodyPr/>
        <a:lstStyle/>
        <a:p>
          <a:r>
            <a:rPr lang="en-US" b="0" dirty="0"/>
            <a:t>Records are legal documents</a:t>
          </a:r>
          <a:endParaRPr lang="en-US" dirty="0"/>
        </a:p>
      </dgm:t>
    </dgm:pt>
    <dgm:pt modelId="{4FF89937-19A9-46AA-9998-789332B299DB}" type="parTrans" cxnId="{2089211F-24F9-403B-9685-85371F1540E0}">
      <dgm:prSet/>
      <dgm:spPr/>
      <dgm:t>
        <a:bodyPr/>
        <a:lstStyle/>
        <a:p>
          <a:endParaRPr lang="en-US"/>
        </a:p>
      </dgm:t>
    </dgm:pt>
    <dgm:pt modelId="{E2CDBA29-3356-42F8-9216-2092353664B4}" type="sibTrans" cxnId="{2089211F-24F9-403B-9685-85371F1540E0}">
      <dgm:prSet/>
      <dgm:spPr/>
      <dgm:t>
        <a:bodyPr/>
        <a:lstStyle/>
        <a:p>
          <a:endParaRPr lang="en-US"/>
        </a:p>
      </dgm:t>
    </dgm:pt>
    <dgm:pt modelId="{00F1D736-BD92-405D-8B78-465AC0EF27DF}">
      <dgm:prSet/>
      <dgm:spPr/>
      <dgm:t>
        <a:bodyPr/>
        <a:lstStyle/>
        <a:p>
          <a:r>
            <a:rPr lang="en-US" b="0"/>
            <a:t>Data permissible in court</a:t>
          </a:r>
          <a:endParaRPr lang="en-US"/>
        </a:p>
      </dgm:t>
    </dgm:pt>
    <dgm:pt modelId="{D203ECA0-99FE-4BAB-8687-713A5FCB1A3F}" type="parTrans" cxnId="{0F106F08-A320-4152-8AC5-773A05ABAF1B}">
      <dgm:prSet/>
      <dgm:spPr/>
      <dgm:t>
        <a:bodyPr/>
        <a:lstStyle/>
        <a:p>
          <a:endParaRPr lang="en-US"/>
        </a:p>
      </dgm:t>
    </dgm:pt>
    <dgm:pt modelId="{C9D67F2E-12E7-44CF-9D74-01390712EA95}" type="sibTrans" cxnId="{0F106F08-A320-4152-8AC5-773A05ABAF1B}">
      <dgm:prSet/>
      <dgm:spPr/>
      <dgm:t>
        <a:bodyPr/>
        <a:lstStyle/>
        <a:p>
          <a:endParaRPr lang="en-US"/>
        </a:p>
      </dgm:t>
    </dgm:pt>
    <dgm:pt modelId="{8B2E6706-A1DB-4F86-B17F-FD37674C83D7}">
      <dgm:prSet/>
      <dgm:spPr/>
      <dgm:t>
        <a:bodyPr/>
        <a:lstStyle/>
        <a:p>
          <a:r>
            <a:rPr lang="en-US" b="0"/>
            <a:t>Documents must be destroyed properly (shredded)</a:t>
          </a:r>
          <a:endParaRPr lang="en-US"/>
        </a:p>
      </dgm:t>
    </dgm:pt>
    <dgm:pt modelId="{56CB1084-6F91-4C60-ADA0-925286653CF2}" type="parTrans" cxnId="{A5E17BC7-955B-48C2-AD3F-CE42633798D3}">
      <dgm:prSet/>
      <dgm:spPr/>
      <dgm:t>
        <a:bodyPr/>
        <a:lstStyle/>
        <a:p>
          <a:endParaRPr lang="en-US"/>
        </a:p>
      </dgm:t>
    </dgm:pt>
    <dgm:pt modelId="{8C8AB8DA-59F3-4DCA-9379-BE502A55BB7F}" type="sibTrans" cxnId="{A5E17BC7-955B-48C2-AD3F-CE42633798D3}">
      <dgm:prSet/>
      <dgm:spPr/>
      <dgm:t>
        <a:bodyPr/>
        <a:lstStyle/>
        <a:p>
          <a:endParaRPr lang="en-US"/>
        </a:p>
      </dgm:t>
    </dgm:pt>
    <dgm:pt modelId="{1E893AD9-ECA7-416B-A17B-EBB24C697E88}" type="pres">
      <dgm:prSet presAssocID="{7C246095-51EF-4F37-A758-31C084ED1AA1}" presName="root" presStyleCnt="0">
        <dgm:presLayoutVars>
          <dgm:dir/>
          <dgm:resizeHandles val="exact"/>
        </dgm:presLayoutVars>
      </dgm:prSet>
      <dgm:spPr/>
    </dgm:pt>
    <dgm:pt modelId="{A4EEB669-B124-484E-9C17-647F978660D5}" type="pres">
      <dgm:prSet presAssocID="{1BA76BC5-7061-4CC4-A6C7-6CC66E0E6876}" presName="compNode" presStyleCnt="0"/>
      <dgm:spPr/>
    </dgm:pt>
    <dgm:pt modelId="{F8FE8E5A-CC55-4B77-AF87-3D07AAE7CFC9}" type="pres">
      <dgm:prSet presAssocID="{1BA76BC5-7061-4CC4-A6C7-6CC66E0E6876}" presName="bgRect" presStyleLbl="bgShp" presStyleIdx="0" presStyleCnt="3"/>
      <dgm:spPr>
        <a:solidFill>
          <a:schemeClr val="accent4">
            <a:lumMod val="60000"/>
            <a:lumOff val="40000"/>
          </a:schemeClr>
        </a:solidFill>
      </dgm:spPr>
    </dgm:pt>
    <dgm:pt modelId="{D0031451-E646-4B22-86AB-84E4581BB02D}" type="pres">
      <dgm:prSet presAssocID="{1BA76BC5-7061-4CC4-A6C7-6CC66E0E6876}"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Document"/>
        </a:ext>
      </dgm:extLst>
    </dgm:pt>
    <dgm:pt modelId="{73A8F189-BE3B-4771-8B0D-1C7F01779A24}" type="pres">
      <dgm:prSet presAssocID="{1BA76BC5-7061-4CC4-A6C7-6CC66E0E6876}" presName="spaceRect" presStyleCnt="0"/>
      <dgm:spPr/>
    </dgm:pt>
    <dgm:pt modelId="{83DB65C1-681A-4CD1-87AF-E7B9618F46A1}" type="pres">
      <dgm:prSet presAssocID="{1BA76BC5-7061-4CC4-A6C7-6CC66E0E6876}" presName="parTx" presStyleLbl="revTx" presStyleIdx="0" presStyleCnt="3">
        <dgm:presLayoutVars>
          <dgm:chMax val="0"/>
          <dgm:chPref val="0"/>
        </dgm:presLayoutVars>
      </dgm:prSet>
      <dgm:spPr/>
    </dgm:pt>
    <dgm:pt modelId="{09328ADA-7A50-4D0B-BAA1-9FEDC81B0625}" type="pres">
      <dgm:prSet presAssocID="{E2CDBA29-3356-42F8-9216-2092353664B4}" presName="sibTrans" presStyleCnt="0"/>
      <dgm:spPr/>
    </dgm:pt>
    <dgm:pt modelId="{6F975166-1FF6-4A7E-B78E-9B95AAF7A86D}" type="pres">
      <dgm:prSet presAssocID="{00F1D736-BD92-405D-8B78-465AC0EF27DF}" presName="compNode" presStyleCnt="0"/>
      <dgm:spPr/>
    </dgm:pt>
    <dgm:pt modelId="{346138BC-ED00-4781-B179-E71DA1EF6E67}" type="pres">
      <dgm:prSet presAssocID="{00F1D736-BD92-405D-8B78-465AC0EF27DF}" presName="bgRect" presStyleLbl="bgShp" presStyleIdx="1" presStyleCnt="3"/>
      <dgm:spPr>
        <a:solidFill>
          <a:schemeClr val="accent4">
            <a:lumMod val="60000"/>
            <a:lumOff val="40000"/>
          </a:schemeClr>
        </a:solidFill>
      </dgm:spPr>
    </dgm:pt>
    <dgm:pt modelId="{D9C07560-ADB8-4F51-91A8-67F8B4698797}" type="pres">
      <dgm:prSet presAssocID="{00F1D736-BD92-405D-8B78-465AC0EF27DF}"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Gavel"/>
        </a:ext>
      </dgm:extLst>
    </dgm:pt>
    <dgm:pt modelId="{2A931C4D-4D5E-44EC-AE6D-DB822FA381B5}" type="pres">
      <dgm:prSet presAssocID="{00F1D736-BD92-405D-8B78-465AC0EF27DF}" presName="spaceRect" presStyleCnt="0"/>
      <dgm:spPr/>
    </dgm:pt>
    <dgm:pt modelId="{F36CA2FB-984A-4E41-A5EF-407A457AE0C1}" type="pres">
      <dgm:prSet presAssocID="{00F1D736-BD92-405D-8B78-465AC0EF27DF}" presName="parTx" presStyleLbl="revTx" presStyleIdx="1" presStyleCnt="3">
        <dgm:presLayoutVars>
          <dgm:chMax val="0"/>
          <dgm:chPref val="0"/>
        </dgm:presLayoutVars>
      </dgm:prSet>
      <dgm:spPr/>
    </dgm:pt>
    <dgm:pt modelId="{0494BA2A-4B14-4ACA-AF88-4AAC9B4DCD3A}" type="pres">
      <dgm:prSet presAssocID="{C9D67F2E-12E7-44CF-9D74-01390712EA95}" presName="sibTrans" presStyleCnt="0"/>
      <dgm:spPr/>
    </dgm:pt>
    <dgm:pt modelId="{84F68D94-FE8F-43FB-891E-D23F349986CA}" type="pres">
      <dgm:prSet presAssocID="{8B2E6706-A1DB-4F86-B17F-FD37674C83D7}" presName="compNode" presStyleCnt="0"/>
      <dgm:spPr/>
    </dgm:pt>
    <dgm:pt modelId="{C7FA1A42-F25E-42DC-AB84-840577CA43E8}" type="pres">
      <dgm:prSet presAssocID="{8B2E6706-A1DB-4F86-B17F-FD37674C83D7}" presName="bgRect" presStyleLbl="bgShp" presStyleIdx="2" presStyleCnt="3"/>
      <dgm:spPr>
        <a:solidFill>
          <a:schemeClr val="accent4">
            <a:lumMod val="60000"/>
            <a:lumOff val="40000"/>
          </a:schemeClr>
        </a:solidFill>
      </dgm:spPr>
    </dgm:pt>
    <dgm:pt modelId="{83BACD12-719B-4BB9-BE88-EF4F23D78416}" type="pres">
      <dgm:prSet presAssocID="{8B2E6706-A1DB-4F86-B17F-FD37674C83D7}"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Shredder"/>
        </a:ext>
      </dgm:extLst>
    </dgm:pt>
    <dgm:pt modelId="{943FF3D9-DC90-409A-81F5-EE9AB469D361}" type="pres">
      <dgm:prSet presAssocID="{8B2E6706-A1DB-4F86-B17F-FD37674C83D7}" presName="spaceRect" presStyleCnt="0"/>
      <dgm:spPr/>
    </dgm:pt>
    <dgm:pt modelId="{50956FC0-061E-4CDB-8680-FEDADBFF3E01}" type="pres">
      <dgm:prSet presAssocID="{8B2E6706-A1DB-4F86-B17F-FD37674C83D7}" presName="parTx" presStyleLbl="revTx" presStyleIdx="2" presStyleCnt="3">
        <dgm:presLayoutVars>
          <dgm:chMax val="0"/>
          <dgm:chPref val="0"/>
        </dgm:presLayoutVars>
      </dgm:prSet>
      <dgm:spPr/>
    </dgm:pt>
  </dgm:ptLst>
  <dgm:cxnLst>
    <dgm:cxn modelId="{0F106F08-A320-4152-8AC5-773A05ABAF1B}" srcId="{7C246095-51EF-4F37-A758-31C084ED1AA1}" destId="{00F1D736-BD92-405D-8B78-465AC0EF27DF}" srcOrd="1" destOrd="0" parTransId="{D203ECA0-99FE-4BAB-8687-713A5FCB1A3F}" sibTransId="{C9D67F2E-12E7-44CF-9D74-01390712EA95}"/>
    <dgm:cxn modelId="{EF05911E-2932-43F0-BFF7-D80B144A360C}" type="presOf" srcId="{8B2E6706-A1DB-4F86-B17F-FD37674C83D7}" destId="{50956FC0-061E-4CDB-8680-FEDADBFF3E01}" srcOrd="0" destOrd="0" presId="urn:microsoft.com/office/officeart/2018/2/layout/IconVerticalSolidList"/>
    <dgm:cxn modelId="{2089211F-24F9-403B-9685-85371F1540E0}" srcId="{7C246095-51EF-4F37-A758-31C084ED1AA1}" destId="{1BA76BC5-7061-4CC4-A6C7-6CC66E0E6876}" srcOrd="0" destOrd="0" parTransId="{4FF89937-19A9-46AA-9998-789332B299DB}" sibTransId="{E2CDBA29-3356-42F8-9216-2092353664B4}"/>
    <dgm:cxn modelId="{DDA8B248-5C24-4F24-9540-4EFA1F619A8B}" type="presOf" srcId="{00F1D736-BD92-405D-8B78-465AC0EF27DF}" destId="{F36CA2FB-984A-4E41-A5EF-407A457AE0C1}" srcOrd="0" destOrd="0" presId="urn:microsoft.com/office/officeart/2018/2/layout/IconVerticalSolidList"/>
    <dgm:cxn modelId="{F1F23B70-5B8D-4C0C-BBF5-3F3E4036A0F3}" type="presOf" srcId="{1BA76BC5-7061-4CC4-A6C7-6CC66E0E6876}" destId="{83DB65C1-681A-4CD1-87AF-E7B9618F46A1}" srcOrd="0" destOrd="0" presId="urn:microsoft.com/office/officeart/2018/2/layout/IconVerticalSolidList"/>
    <dgm:cxn modelId="{2695EE80-8B45-427F-AEE5-46FD53CF8053}" type="presOf" srcId="{7C246095-51EF-4F37-A758-31C084ED1AA1}" destId="{1E893AD9-ECA7-416B-A17B-EBB24C697E88}" srcOrd="0" destOrd="0" presId="urn:microsoft.com/office/officeart/2018/2/layout/IconVerticalSolidList"/>
    <dgm:cxn modelId="{A5E17BC7-955B-48C2-AD3F-CE42633798D3}" srcId="{7C246095-51EF-4F37-A758-31C084ED1AA1}" destId="{8B2E6706-A1DB-4F86-B17F-FD37674C83D7}" srcOrd="2" destOrd="0" parTransId="{56CB1084-6F91-4C60-ADA0-925286653CF2}" sibTransId="{8C8AB8DA-59F3-4DCA-9379-BE502A55BB7F}"/>
    <dgm:cxn modelId="{3E317650-ACCC-42C7-AA77-020367E51C7A}" type="presParOf" srcId="{1E893AD9-ECA7-416B-A17B-EBB24C697E88}" destId="{A4EEB669-B124-484E-9C17-647F978660D5}" srcOrd="0" destOrd="0" presId="urn:microsoft.com/office/officeart/2018/2/layout/IconVerticalSolidList"/>
    <dgm:cxn modelId="{EBA42C73-888E-423F-B306-D0486F904EDD}" type="presParOf" srcId="{A4EEB669-B124-484E-9C17-647F978660D5}" destId="{F8FE8E5A-CC55-4B77-AF87-3D07AAE7CFC9}" srcOrd="0" destOrd="0" presId="urn:microsoft.com/office/officeart/2018/2/layout/IconVerticalSolidList"/>
    <dgm:cxn modelId="{45D1A171-F235-4D48-B186-AEBABB9DCAB0}" type="presParOf" srcId="{A4EEB669-B124-484E-9C17-647F978660D5}" destId="{D0031451-E646-4B22-86AB-84E4581BB02D}" srcOrd="1" destOrd="0" presId="urn:microsoft.com/office/officeart/2018/2/layout/IconVerticalSolidList"/>
    <dgm:cxn modelId="{1273D5A7-6498-4339-921E-6FF731BE390C}" type="presParOf" srcId="{A4EEB669-B124-484E-9C17-647F978660D5}" destId="{73A8F189-BE3B-4771-8B0D-1C7F01779A24}" srcOrd="2" destOrd="0" presId="urn:microsoft.com/office/officeart/2018/2/layout/IconVerticalSolidList"/>
    <dgm:cxn modelId="{3B32DB08-52E7-48CF-A4AA-14048B5C4454}" type="presParOf" srcId="{A4EEB669-B124-484E-9C17-647F978660D5}" destId="{83DB65C1-681A-4CD1-87AF-E7B9618F46A1}" srcOrd="3" destOrd="0" presId="urn:microsoft.com/office/officeart/2018/2/layout/IconVerticalSolidList"/>
    <dgm:cxn modelId="{FE57EB3C-8E3B-4177-8FEE-BF8C6F8920B5}" type="presParOf" srcId="{1E893AD9-ECA7-416B-A17B-EBB24C697E88}" destId="{09328ADA-7A50-4D0B-BAA1-9FEDC81B0625}" srcOrd="1" destOrd="0" presId="urn:microsoft.com/office/officeart/2018/2/layout/IconVerticalSolidList"/>
    <dgm:cxn modelId="{2686859A-A264-4D97-82A0-1B9CF305F6D0}" type="presParOf" srcId="{1E893AD9-ECA7-416B-A17B-EBB24C697E88}" destId="{6F975166-1FF6-4A7E-B78E-9B95AAF7A86D}" srcOrd="2" destOrd="0" presId="urn:microsoft.com/office/officeart/2018/2/layout/IconVerticalSolidList"/>
    <dgm:cxn modelId="{DFC067B8-CF6E-4002-9703-1BEE9886F597}" type="presParOf" srcId="{6F975166-1FF6-4A7E-B78E-9B95AAF7A86D}" destId="{346138BC-ED00-4781-B179-E71DA1EF6E67}" srcOrd="0" destOrd="0" presId="urn:microsoft.com/office/officeart/2018/2/layout/IconVerticalSolidList"/>
    <dgm:cxn modelId="{BB1BBC01-8C20-4AC4-91D3-2EA3B53E3591}" type="presParOf" srcId="{6F975166-1FF6-4A7E-B78E-9B95AAF7A86D}" destId="{D9C07560-ADB8-4F51-91A8-67F8B4698797}" srcOrd="1" destOrd="0" presId="urn:microsoft.com/office/officeart/2018/2/layout/IconVerticalSolidList"/>
    <dgm:cxn modelId="{4C35A8A7-9372-419E-A7FF-0AAEC488A1B1}" type="presParOf" srcId="{6F975166-1FF6-4A7E-B78E-9B95AAF7A86D}" destId="{2A931C4D-4D5E-44EC-AE6D-DB822FA381B5}" srcOrd="2" destOrd="0" presId="urn:microsoft.com/office/officeart/2018/2/layout/IconVerticalSolidList"/>
    <dgm:cxn modelId="{DAE98713-C0BB-4371-8606-47D53C1BC72A}" type="presParOf" srcId="{6F975166-1FF6-4A7E-B78E-9B95AAF7A86D}" destId="{F36CA2FB-984A-4E41-A5EF-407A457AE0C1}" srcOrd="3" destOrd="0" presId="urn:microsoft.com/office/officeart/2018/2/layout/IconVerticalSolidList"/>
    <dgm:cxn modelId="{4124B8FE-663F-4B4B-A60E-AB1515EE79B9}" type="presParOf" srcId="{1E893AD9-ECA7-416B-A17B-EBB24C697E88}" destId="{0494BA2A-4B14-4ACA-AF88-4AAC9B4DCD3A}" srcOrd="3" destOrd="0" presId="urn:microsoft.com/office/officeart/2018/2/layout/IconVerticalSolidList"/>
    <dgm:cxn modelId="{ED65298A-FBD4-4F3C-9897-8B7387454A80}" type="presParOf" srcId="{1E893AD9-ECA7-416B-A17B-EBB24C697E88}" destId="{84F68D94-FE8F-43FB-891E-D23F349986CA}" srcOrd="4" destOrd="0" presId="urn:microsoft.com/office/officeart/2018/2/layout/IconVerticalSolidList"/>
    <dgm:cxn modelId="{D1B92549-9FE6-45F3-9A6A-B116552EFDC8}" type="presParOf" srcId="{84F68D94-FE8F-43FB-891E-D23F349986CA}" destId="{C7FA1A42-F25E-42DC-AB84-840577CA43E8}" srcOrd="0" destOrd="0" presId="urn:microsoft.com/office/officeart/2018/2/layout/IconVerticalSolidList"/>
    <dgm:cxn modelId="{6D9BF317-BCFA-498C-B680-E0C608F9E5DA}" type="presParOf" srcId="{84F68D94-FE8F-43FB-891E-D23F349986CA}" destId="{83BACD12-719B-4BB9-BE88-EF4F23D78416}" srcOrd="1" destOrd="0" presId="urn:microsoft.com/office/officeart/2018/2/layout/IconVerticalSolidList"/>
    <dgm:cxn modelId="{377DBE12-543F-45E2-8DA1-8B3FC301E993}" type="presParOf" srcId="{84F68D94-FE8F-43FB-891E-D23F349986CA}" destId="{943FF3D9-DC90-409A-81F5-EE9AB469D361}" srcOrd="2" destOrd="0" presId="urn:microsoft.com/office/officeart/2018/2/layout/IconVerticalSolidList"/>
    <dgm:cxn modelId="{62787BE1-FA16-45E7-9308-3A554C58BB6C}" type="presParOf" srcId="{84F68D94-FE8F-43FB-891E-D23F349986CA}" destId="{50956FC0-061E-4CDB-8680-FEDADBFF3E01}"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BFF8C09-687E-4C48-A1D8-2409A15281A5}"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B69C679C-BAE6-4792-9AE3-F34B3CCEF5BA}">
      <dgm:prSet/>
      <dgm:spPr/>
      <dgm:t>
        <a:bodyPr/>
        <a:lstStyle/>
        <a:p>
          <a:r>
            <a:rPr lang="en-US" b="0"/>
            <a:t>Care to use only substantiated sites</a:t>
          </a:r>
          <a:endParaRPr lang="en-US"/>
        </a:p>
      </dgm:t>
    </dgm:pt>
    <dgm:pt modelId="{1C9F6C1B-F17B-40BB-A192-E4564DE029C9}" type="parTrans" cxnId="{9F271117-23A4-4BA3-B27F-FFBEFD9B9C2C}">
      <dgm:prSet/>
      <dgm:spPr/>
      <dgm:t>
        <a:bodyPr/>
        <a:lstStyle/>
        <a:p>
          <a:endParaRPr lang="en-US"/>
        </a:p>
      </dgm:t>
    </dgm:pt>
    <dgm:pt modelId="{A5A78C67-5E19-4E98-A743-CEE972F7AE25}" type="sibTrans" cxnId="{9F271117-23A4-4BA3-B27F-FFBEFD9B9C2C}">
      <dgm:prSet/>
      <dgm:spPr/>
      <dgm:t>
        <a:bodyPr/>
        <a:lstStyle/>
        <a:p>
          <a:endParaRPr lang="en-US"/>
        </a:p>
      </dgm:t>
    </dgm:pt>
    <dgm:pt modelId="{A786523C-A13E-4C55-A9F9-2008402454C2}">
      <dgm:prSet/>
      <dgm:spPr/>
      <dgm:t>
        <a:bodyPr/>
        <a:lstStyle/>
        <a:p>
          <a:r>
            <a:rPr lang="en-US" b="0" dirty="0"/>
            <a:t>Do not place personal information on non-secure web sites</a:t>
          </a:r>
          <a:endParaRPr lang="en-US" dirty="0"/>
        </a:p>
      </dgm:t>
    </dgm:pt>
    <dgm:pt modelId="{5DC963B2-4F76-43F2-922F-1AC6F844F1B9}" type="parTrans" cxnId="{DF0DE4D4-570A-427D-AC58-58BC9A5F59CB}">
      <dgm:prSet/>
      <dgm:spPr/>
      <dgm:t>
        <a:bodyPr/>
        <a:lstStyle/>
        <a:p>
          <a:endParaRPr lang="en-US"/>
        </a:p>
      </dgm:t>
    </dgm:pt>
    <dgm:pt modelId="{DD12D3B9-D3C4-417D-86EB-CA3AE77F9954}" type="sibTrans" cxnId="{DF0DE4D4-570A-427D-AC58-58BC9A5F59CB}">
      <dgm:prSet/>
      <dgm:spPr/>
      <dgm:t>
        <a:bodyPr/>
        <a:lstStyle/>
        <a:p>
          <a:endParaRPr lang="en-US"/>
        </a:p>
      </dgm:t>
    </dgm:pt>
    <dgm:pt modelId="{28D8A756-A336-4444-8E3A-932F9C4D3047}" type="pres">
      <dgm:prSet presAssocID="{BBFF8C09-687E-4C48-A1D8-2409A15281A5}" presName="root" presStyleCnt="0">
        <dgm:presLayoutVars>
          <dgm:dir/>
          <dgm:resizeHandles val="exact"/>
        </dgm:presLayoutVars>
      </dgm:prSet>
      <dgm:spPr/>
    </dgm:pt>
    <dgm:pt modelId="{028DEADC-EEE1-42B0-8691-8F7EF4BB0E7C}" type="pres">
      <dgm:prSet presAssocID="{B69C679C-BAE6-4792-9AE3-F34B3CCEF5BA}" presName="compNode" presStyleCnt="0"/>
      <dgm:spPr/>
    </dgm:pt>
    <dgm:pt modelId="{AD0E8FAF-57DB-4317-8AD0-502BE56805A8}" type="pres">
      <dgm:prSet presAssocID="{B69C679C-BAE6-4792-9AE3-F34B3CCEF5BA}" presName="bgRect" presStyleLbl="bgShp" presStyleIdx="0" presStyleCnt="2"/>
      <dgm:spPr>
        <a:solidFill>
          <a:schemeClr val="accent4">
            <a:lumMod val="60000"/>
            <a:lumOff val="40000"/>
          </a:schemeClr>
        </a:solidFill>
      </dgm:spPr>
    </dgm:pt>
    <dgm:pt modelId="{3BC7DABA-AC62-4ECC-8144-68DDD65F3476}" type="pres">
      <dgm:prSet presAssocID="{B69C679C-BAE6-4792-9AE3-F34B3CCEF5BA}"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heckmark"/>
        </a:ext>
      </dgm:extLst>
    </dgm:pt>
    <dgm:pt modelId="{E2F24CE2-4882-4636-9435-10328FAB731F}" type="pres">
      <dgm:prSet presAssocID="{B69C679C-BAE6-4792-9AE3-F34B3CCEF5BA}" presName="spaceRect" presStyleCnt="0"/>
      <dgm:spPr/>
    </dgm:pt>
    <dgm:pt modelId="{0B41B11F-7CDA-4546-B5FD-91F444F8967B}" type="pres">
      <dgm:prSet presAssocID="{B69C679C-BAE6-4792-9AE3-F34B3CCEF5BA}" presName="parTx" presStyleLbl="revTx" presStyleIdx="0" presStyleCnt="2">
        <dgm:presLayoutVars>
          <dgm:chMax val="0"/>
          <dgm:chPref val="0"/>
        </dgm:presLayoutVars>
      </dgm:prSet>
      <dgm:spPr/>
    </dgm:pt>
    <dgm:pt modelId="{D5CA3A82-D7B7-4C9C-8904-C58AE30E96B3}" type="pres">
      <dgm:prSet presAssocID="{A5A78C67-5E19-4E98-A743-CEE972F7AE25}" presName="sibTrans" presStyleCnt="0"/>
      <dgm:spPr/>
    </dgm:pt>
    <dgm:pt modelId="{C83A150E-8C38-43E7-8361-379AF92C50AC}" type="pres">
      <dgm:prSet presAssocID="{A786523C-A13E-4C55-A9F9-2008402454C2}" presName="compNode" presStyleCnt="0"/>
      <dgm:spPr/>
    </dgm:pt>
    <dgm:pt modelId="{266F490D-685B-4F08-B57B-CB06E249EF2C}" type="pres">
      <dgm:prSet presAssocID="{A786523C-A13E-4C55-A9F9-2008402454C2}" presName="bgRect" presStyleLbl="bgShp" presStyleIdx="1" presStyleCnt="2"/>
      <dgm:spPr>
        <a:solidFill>
          <a:schemeClr val="accent4">
            <a:lumMod val="60000"/>
            <a:lumOff val="40000"/>
          </a:schemeClr>
        </a:solidFill>
      </dgm:spPr>
    </dgm:pt>
    <dgm:pt modelId="{285A6DD6-E2A8-4956-B8EA-4A6E28597010}" type="pres">
      <dgm:prSet presAssocID="{A786523C-A13E-4C55-A9F9-2008402454C2}"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Unlock"/>
        </a:ext>
      </dgm:extLst>
    </dgm:pt>
    <dgm:pt modelId="{98A1A7D1-3528-4925-AFD8-983C9E05EAC7}" type="pres">
      <dgm:prSet presAssocID="{A786523C-A13E-4C55-A9F9-2008402454C2}" presName="spaceRect" presStyleCnt="0"/>
      <dgm:spPr/>
    </dgm:pt>
    <dgm:pt modelId="{8B12B33F-BB19-41D5-8295-200AB23AA611}" type="pres">
      <dgm:prSet presAssocID="{A786523C-A13E-4C55-A9F9-2008402454C2}" presName="parTx" presStyleLbl="revTx" presStyleIdx="1" presStyleCnt="2">
        <dgm:presLayoutVars>
          <dgm:chMax val="0"/>
          <dgm:chPref val="0"/>
        </dgm:presLayoutVars>
      </dgm:prSet>
      <dgm:spPr/>
    </dgm:pt>
  </dgm:ptLst>
  <dgm:cxnLst>
    <dgm:cxn modelId="{9F271117-23A4-4BA3-B27F-FFBEFD9B9C2C}" srcId="{BBFF8C09-687E-4C48-A1D8-2409A15281A5}" destId="{B69C679C-BAE6-4792-9AE3-F34B3CCEF5BA}" srcOrd="0" destOrd="0" parTransId="{1C9F6C1B-F17B-40BB-A192-E4564DE029C9}" sibTransId="{A5A78C67-5E19-4E98-A743-CEE972F7AE25}"/>
    <dgm:cxn modelId="{B1B29566-C72A-4061-BE4B-4E043C8A3A33}" type="presOf" srcId="{BBFF8C09-687E-4C48-A1D8-2409A15281A5}" destId="{28D8A756-A336-4444-8E3A-932F9C4D3047}" srcOrd="0" destOrd="0" presId="urn:microsoft.com/office/officeart/2018/2/layout/IconVerticalSolidList"/>
    <dgm:cxn modelId="{FBAB0769-E139-4E71-889C-ECDD3FA14FCB}" type="presOf" srcId="{A786523C-A13E-4C55-A9F9-2008402454C2}" destId="{8B12B33F-BB19-41D5-8295-200AB23AA611}" srcOrd="0" destOrd="0" presId="urn:microsoft.com/office/officeart/2018/2/layout/IconVerticalSolidList"/>
    <dgm:cxn modelId="{7F00858B-3067-454F-B12E-149BDDB4BF27}" type="presOf" srcId="{B69C679C-BAE6-4792-9AE3-F34B3CCEF5BA}" destId="{0B41B11F-7CDA-4546-B5FD-91F444F8967B}" srcOrd="0" destOrd="0" presId="urn:microsoft.com/office/officeart/2018/2/layout/IconVerticalSolidList"/>
    <dgm:cxn modelId="{DF0DE4D4-570A-427D-AC58-58BC9A5F59CB}" srcId="{BBFF8C09-687E-4C48-A1D8-2409A15281A5}" destId="{A786523C-A13E-4C55-A9F9-2008402454C2}" srcOrd="1" destOrd="0" parTransId="{5DC963B2-4F76-43F2-922F-1AC6F844F1B9}" sibTransId="{DD12D3B9-D3C4-417D-86EB-CA3AE77F9954}"/>
    <dgm:cxn modelId="{13ADE6D3-E292-466C-BC4A-773A088522F8}" type="presParOf" srcId="{28D8A756-A336-4444-8E3A-932F9C4D3047}" destId="{028DEADC-EEE1-42B0-8691-8F7EF4BB0E7C}" srcOrd="0" destOrd="0" presId="urn:microsoft.com/office/officeart/2018/2/layout/IconVerticalSolidList"/>
    <dgm:cxn modelId="{4DEF5833-886E-4C75-A334-66387294F02F}" type="presParOf" srcId="{028DEADC-EEE1-42B0-8691-8F7EF4BB0E7C}" destId="{AD0E8FAF-57DB-4317-8AD0-502BE56805A8}" srcOrd="0" destOrd="0" presId="urn:microsoft.com/office/officeart/2018/2/layout/IconVerticalSolidList"/>
    <dgm:cxn modelId="{EEAA3608-7447-49CD-8458-DA16C0D99F33}" type="presParOf" srcId="{028DEADC-EEE1-42B0-8691-8F7EF4BB0E7C}" destId="{3BC7DABA-AC62-4ECC-8144-68DDD65F3476}" srcOrd="1" destOrd="0" presId="urn:microsoft.com/office/officeart/2018/2/layout/IconVerticalSolidList"/>
    <dgm:cxn modelId="{C05679CE-4572-41B4-B03D-085AF5C2C245}" type="presParOf" srcId="{028DEADC-EEE1-42B0-8691-8F7EF4BB0E7C}" destId="{E2F24CE2-4882-4636-9435-10328FAB731F}" srcOrd="2" destOrd="0" presId="urn:microsoft.com/office/officeart/2018/2/layout/IconVerticalSolidList"/>
    <dgm:cxn modelId="{F16796CC-C506-4BDB-A388-2EFE4F435909}" type="presParOf" srcId="{028DEADC-EEE1-42B0-8691-8F7EF4BB0E7C}" destId="{0B41B11F-7CDA-4546-B5FD-91F444F8967B}" srcOrd="3" destOrd="0" presId="urn:microsoft.com/office/officeart/2018/2/layout/IconVerticalSolidList"/>
    <dgm:cxn modelId="{A45514F8-F92E-4C39-B6A2-A21EDADC8A46}" type="presParOf" srcId="{28D8A756-A336-4444-8E3A-932F9C4D3047}" destId="{D5CA3A82-D7B7-4C9C-8904-C58AE30E96B3}" srcOrd="1" destOrd="0" presId="urn:microsoft.com/office/officeart/2018/2/layout/IconVerticalSolidList"/>
    <dgm:cxn modelId="{929C53E5-6B7B-4C12-972D-406FBDC88560}" type="presParOf" srcId="{28D8A756-A336-4444-8E3A-932F9C4D3047}" destId="{C83A150E-8C38-43E7-8361-379AF92C50AC}" srcOrd="2" destOrd="0" presId="urn:microsoft.com/office/officeart/2018/2/layout/IconVerticalSolidList"/>
    <dgm:cxn modelId="{B73E503B-CB1D-47E2-91CC-13ABB25CD24E}" type="presParOf" srcId="{C83A150E-8C38-43E7-8361-379AF92C50AC}" destId="{266F490D-685B-4F08-B57B-CB06E249EF2C}" srcOrd="0" destOrd="0" presId="urn:microsoft.com/office/officeart/2018/2/layout/IconVerticalSolidList"/>
    <dgm:cxn modelId="{9777E1F4-3225-49A2-8ACA-91590FD97522}" type="presParOf" srcId="{C83A150E-8C38-43E7-8361-379AF92C50AC}" destId="{285A6DD6-E2A8-4956-B8EA-4A6E28597010}" srcOrd="1" destOrd="0" presId="urn:microsoft.com/office/officeart/2018/2/layout/IconVerticalSolidList"/>
    <dgm:cxn modelId="{11ECE9A2-8707-46CB-97C3-F3B2487FF54D}" type="presParOf" srcId="{C83A150E-8C38-43E7-8361-379AF92C50AC}" destId="{98A1A7D1-3528-4925-AFD8-983C9E05EAC7}" srcOrd="2" destOrd="0" presId="urn:microsoft.com/office/officeart/2018/2/layout/IconVerticalSolidList"/>
    <dgm:cxn modelId="{EE10CAEE-CC9C-492F-A671-8EA311953980}" type="presParOf" srcId="{C83A150E-8C38-43E7-8361-379AF92C50AC}" destId="{8B12B33F-BB19-41D5-8295-200AB23AA611}"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08446C1B-DE35-4AF2-820E-99DDC2028C40}"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en-US"/>
        </a:p>
      </dgm:t>
    </dgm:pt>
    <dgm:pt modelId="{0765AB79-3D5F-4EF7-85AA-CEBBEFFB208D}">
      <dgm:prSet phldrT="[Text]"/>
      <dgm:spPr>
        <a:solidFill>
          <a:schemeClr val="accent3">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dirty="0"/>
            <a:t>Identify problem</a:t>
          </a:r>
        </a:p>
      </dgm:t>
    </dgm:pt>
    <dgm:pt modelId="{BF7FD743-9A76-4B02-9639-A274E91A8BA8}" type="parTrans" cxnId="{E5FD1A5F-14B5-4A3A-BCE5-6E112AB7EA25}">
      <dgm:prSet/>
      <dgm:spPr/>
      <dgm:t>
        <a:bodyPr/>
        <a:lstStyle/>
        <a:p>
          <a:endParaRPr lang="en-US"/>
        </a:p>
      </dgm:t>
    </dgm:pt>
    <dgm:pt modelId="{5CADA9FC-246C-4229-AE55-9B199BC5EE6A}" type="sibTrans" cxnId="{E5FD1A5F-14B5-4A3A-BCE5-6E112AB7EA25}">
      <dgm:prSet/>
      <dgm:spPr>
        <a:solidFill>
          <a:schemeClr val="accent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endParaRPr lang="en-US"/>
        </a:p>
      </dgm:t>
    </dgm:pt>
    <dgm:pt modelId="{03EDD9DD-4C8B-4E8C-998C-CDC6DFA97DBE}">
      <dgm:prSet phldrT="[Text]"/>
      <dgm:spPr>
        <a:solidFill>
          <a:srgbClr val="7030A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dirty="0"/>
            <a:t>Gather information</a:t>
          </a:r>
        </a:p>
      </dgm:t>
    </dgm:pt>
    <dgm:pt modelId="{F41080A4-CB3E-48BA-8E62-E6AE73A49A02}" type="parTrans" cxnId="{A631EE05-2A33-440A-8842-BBEF67A6CE2E}">
      <dgm:prSet/>
      <dgm:spPr/>
      <dgm:t>
        <a:bodyPr/>
        <a:lstStyle/>
        <a:p>
          <a:endParaRPr lang="en-US"/>
        </a:p>
      </dgm:t>
    </dgm:pt>
    <dgm:pt modelId="{E7C3A94B-5A1D-48EB-AAF2-F9268B9BDF6D}" type="sibTrans" cxnId="{A631EE05-2A33-440A-8842-BBEF67A6CE2E}">
      <dgm:prSet/>
      <dgm:spPr>
        <a:solidFill>
          <a:schemeClr val="accent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endParaRPr lang="en-US"/>
        </a:p>
      </dgm:t>
    </dgm:pt>
    <dgm:pt modelId="{7A24E551-BF94-40CC-96A6-6557C85B0ECE}">
      <dgm:prSet phldrT="[Text]"/>
      <dgm:spPr>
        <a:solidFill>
          <a:srgbClr val="C000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dirty="0"/>
            <a:t>Identify possible solutions</a:t>
          </a:r>
        </a:p>
      </dgm:t>
    </dgm:pt>
    <dgm:pt modelId="{CE75DBC9-4D76-4FA9-97CD-BC024B4E3C54}" type="parTrans" cxnId="{C70D4F64-87B0-4DCD-BFA0-267D5DB36514}">
      <dgm:prSet/>
      <dgm:spPr/>
      <dgm:t>
        <a:bodyPr/>
        <a:lstStyle/>
        <a:p>
          <a:endParaRPr lang="en-US"/>
        </a:p>
      </dgm:t>
    </dgm:pt>
    <dgm:pt modelId="{92FD8CE2-9D34-4D68-98E1-0FB529603BA0}" type="sibTrans" cxnId="{C70D4F64-87B0-4DCD-BFA0-267D5DB36514}">
      <dgm:prSet/>
      <dgm:spPr>
        <a:solidFill>
          <a:schemeClr val="accent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endParaRPr lang="en-US"/>
        </a:p>
      </dgm:t>
    </dgm:pt>
    <dgm:pt modelId="{A5371E83-6C5D-48AE-881F-C20C98D48857}">
      <dgm:prSet phldrT="[Text]"/>
      <dgm:spPr>
        <a:solidFill>
          <a:srgbClr val="FFC0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dirty="0"/>
            <a:t>Select &amp; implement solution</a:t>
          </a:r>
        </a:p>
      </dgm:t>
    </dgm:pt>
    <dgm:pt modelId="{8D50DC74-8720-4196-9B53-8AFE0B684A3D}" type="parTrans" cxnId="{324FCD0C-51C1-4B25-A3B0-24350DCB083B}">
      <dgm:prSet/>
      <dgm:spPr/>
      <dgm:t>
        <a:bodyPr/>
        <a:lstStyle/>
        <a:p>
          <a:endParaRPr lang="en-US"/>
        </a:p>
      </dgm:t>
    </dgm:pt>
    <dgm:pt modelId="{DE36F856-EAD7-42BC-9B61-EEE22EB8D298}" type="sibTrans" cxnId="{324FCD0C-51C1-4B25-A3B0-24350DCB083B}">
      <dgm:prSet/>
      <dgm:spPr>
        <a:solidFill>
          <a:schemeClr val="accent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endParaRPr lang="en-US"/>
        </a:p>
      </dgm:t>
    </dgm:pt>
    <dgm:pt modelId="{88ECDBF8-C284-41FB-998A-0819A880F364}">
      <dgm:prSet phldrT="[Text]"/>
      <dgm:spPr>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dirty="0"/>
            <a:t>Evaluate &amp; revise</a:t>
          </a:r>
        </a:p>
      </dgm:t>
    </dgm:pt>
    <dgm:pt modelId="{579E19E1-693B-44A0-97E5-2117A49E2F4D}" type="parTrans" cxnId="{14C947D5-4763-478A-BB0C-313C593AE0A6}">
      <dgm:prSet/>
      <dgm:spPr/>
      <dgm:t>
        <a:bodyPr/>
        <a:lstStyle/>
        <a:p>
          <a:endParaRPr lang="en-US"/>
        </a:p>
      </dgm:t>
    </dgm:pt>
    <dgm:pt modelId="{0E6FBA06-BE9A-46C5-845C-2C6C04CE359C}" type="sibTrans" cxnId="{14C947D5-4763-478A-BB0C-313C593AE0A6}">
      <dgm:prSet/>
      <dgm:spPr>
        <a:solidFill>
          <a:schemeClr val="accent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endParaRPr lang="en-US"/>
        </a:p>
      </dgm:t>
    </dgm:pt>
    <dgm:pt modelId="{79F4BCCE-D2D4-45F7-9C47-A0AD43F6873C}" type="pres">
      <dgm:prSet presAssocID="{08446C1B-DE35-4AF2-820E-99DDC2028C40}" presName="cycle" presStyleCnt="0">
        <dgm:presLayoutVars>
          <dgm:dir/>
          <dgm:resizeHandles val="exact"/>
        </dgm:presLayoutVars>
      </dgm:prSet>
      <dgm:spPr/>
    </dgm:pt>
    <dgm:pt modelId="{0901DB4B-ED60-4884-A42A-37C4C5E41808}" type="pres">
      <dgm:prSet presAssocID="{0765AB79-3D5F-4EF7-85AA-CEBBEFFB208D}" presName="node" presStyleLbl="node1" presStyleIdx="0" presStyleCnt="5">
        <dgm:presLayoutVars>
          <dgm:bulletEnabled val="1"/>
        </dgm:presLayoutVars>
      </dgm:prSet>
      <dgm:spPr/>
    </dgm:pt>
    <dgm:pt modelId="{1E485342-2AA8-4746-B9A4-4B8145D73E69}" type="pres">
      <dgm:prSet presAssocID="{5CADA9FC-246C-4229-AE55-9B199BC5EE6A}" presName="sibTrans" presStyleLbl="sibTrans2D1" presStyleIdx="0" presStyleCnt="5"/>
      <dgm:spPr/>
    </dgm:pt>
    <dgm:pt modelId="{49BEBB32-65D6-49EA-9409-E93CEFAE749B}" type="pres">
      <dgm:prSet presAssocID="{5CADA9FC-246C-4229-AE55-9B199BC5EE6A}" presName="connectorText" presStyleLbl="sibTrans2D1" presStyleIdx="0" presStyleCnt="5"/>
      <dgm:spPr/>
    </dgm:pt>
    <dgm:pt modelId="{76947E35-C156-4546-8CF0-01CF97325CF3}" type="pres">
      <dgm:prSet presAssocID="{03EDD9DD-4C8B-4E8C-998C-CDC6DFA97DBE}" presName="node" presStyleLbl="node1" presStyleIdx="1" presStyleCnt="5">
        <dgm:presLayoutVars>
          <dgm:bulletEnabled val="1"/>
        </dgm:presLayoutVars>
      </dgm:prSet>
      <dgm:spPr/>
    </dgm:pt>
    <dgm:pt modelId="{E13FD325-94D1-4A60-89D9-8E82C3D7790D}" type="pres">
      <dgm:prSet presAssocID="{E7C3A94B-5A1D-48EB-AAF2-F9268B9BDF6D}" presName="sibTrans" presStyleLbl="sibTrans2D1" presStyleIdx="1" presStyleCnt="5"/>
      <dgm:spPr/>
    </dgm:pt>
    <dgm:pt modelId="{D3CE8919-DD9F-42A0-9326-F1C1DF78BB72}" type="pres">
      <dgm:prSet presAssocID="{E7C3A94B-5A1D-48EB-AAF2-F9268B9BDF6D}" presName="connectorText" presStyleLbl="sibTrans2D1" presStyleIdx="1" presStyleCnt="5"/>
      <dgm:spPr/>
    </dgm:pt>
    <dgm:pt modelId="{60848A7C-AB1B-44FE-9867-BED6356F250A}" type="pres">
      <dgm:prSet presAssocID="{7A24E551-BF94-40CC-96A6-6557C85B0ECE}" presName="node" presStyleLbl="node1" presStyleIdx="2" presStyleCnt="5">
        <dgm:presLayoutVars>
          <dgm:bulletEnabled val="1"/>
        </dgm:presLayoutVars>
      </dgm:prSet>
      <dgm:spPr/>
    </dgm:pt>
    <dgm:pt modelId="{76D80C9F-7205-4754-A026-B35D33C1C293}" type="pres">
      <dgm:prSet presAssocID="{92FD8CE2-9D34-4D68-98E1-0FB529603BA0}" presName="sibTrans" presStyleLbl="sibTrans2D1" presStyleIdx="2" presStyleCnt="5"/>
      <dgm:spPr/>
    </dgm:pt>
    <dgm:pt modelId="{8B9024C2-A404-4E9D-BBB0-323B4AA61E2A}" type="pres">
      <dgm:prSet presAssocID="{92FD8CE2-9D34-4D68-98E1-0FB529603BA0}" presName="connectorText" presStyleLbl="sibTrans2D1" presStyleIdx="2" presStyleCnt="5"/>
      <dgm:spPr/>
    </dgm:pt>
    <dgm:pt modelId="{BEC3BC52-1C74-4FCC-974F-E6E2A04F7283}" type="pres">
      <dgm:prSet presAssocID="{A5371E83-6C5D-48AE-881F-C20C98D48857}" presName="node" presStyleLbl="node1" presStyleIdx="3" presStyleCnt="5">
        <dgm:presLayoutVars>
          <dgm:bulletEnabled val="1"/>
        </dgm:presLayoutVars>
      </dgm:prSet>
      <dgm:spPr/>
    </dgm:pt>
    <dgm:pt modelId="{B30CF09F-0572-4385-9087-E52B4FFEC08F}" type="pres">
      <dgm:prSet presAssocID="{DE36F856-EAD7-42BC-9B61-EEE22EB8D298}" presName="sibTrans" presStyleLbl="sibTrans2D1" presStyleIdx="3" presStyleCnt="5"/>
      <dgm:spPr/>
    </dgm:pt>
    <dgm:pt modelId="{87F944F2-B407-433D-9B46-6BF8515A6192}" type="pres">
      <dgm:prSet presAssocID="{DE36F856-EAD7-42BC-9B61-EEE22EB8D298}" presName="connectorText" presStyleLbl="sibTrans2D1" presStyleIdx="3" presStyleCnt="5"/>
      <dgm:spPr/>
    </dgm:pt>
    <dgm:pt modelId="{95E6705D-04D5-4CE4-B4A2-875A93321E60}" type="pres">
      <dgm:prSet presAssocID="{88ECDBF8-C284-41FB-998A-0819A880F364}" presName="node" presStyleLbl="node1" presStyleIdx="4" presStyleCnt="5">
        <dgm:presLayoutVars>
          <dgm:bulletEnabled val="1"/>
        </dgm:presLayoutVars>
      </dgm:prSet>
      <dgm:spPr/>
    </dgm:pt>
    <dgm:pt modelId="{D68E631F-BA8F-4A21-AD30-56C7EF0904D9}" type="pres">
      <dgm:prSet presAssocID="{0E6FBA06-BE9A-46C5-845C-2C6C04CE359C}" presName="sibTrans" presStyleLbl="sibTrans2D1" presStyleIdx="4" presStyleCnt="5"/>
      <dgm:spPr/>
    </dgm:pt>
    <dgm:pt modelId="{C71D140F-3F1F-465A-822C-4BABCF6F848D}" type="pres">
      <dgm:prSet presAssocID="{0E6FBA06-BE9A-46C5-845C-2C6C04CE359C}" presName="connectorText" presStyleLbl="sibTrans2D1" presStyleIdx="4" presStyleCnt="5"/>
      <dgm:spPr/>
    </dgm:pt>
  </dgm:ptLst>
  <dgm:cxnLst>
    <dgm:cxn modelId="{A631EE05-2A33-440A-8842-BBEF67A6CE2E}" srcId="{08446C1B-DE35-4AF2-820E-99DDC2028C40}" destId="{03EDD9DD-4C8B-4E8C-998C-CDC6DFA97DBE}" srcOrd="1" destOrd="0" parTransId="{F41080A4-CB3E-48BA-8E62-E6AE73A49A02}" sibTransId="{E7C3A94B-5A1D-48EB-AAF2-F9268B9BDF6D}"/>
    <dgm:cxn modelId="{BB64820A-5A06-4427-B03C-DE07BAC7F656}" type="presOf" srcId="{DE36F856-EAD7-42BC-9B61-EEE22EB8D298}" destId="{87F944F2-B407-433D-9B46-6BF8515A6192}" srcOrd="1" destOrd="0" presId="urn:microsoft.com/office/officeart/2005/8/layout/cycle2"/>
    <dgm:cxn modelId="{324FCD0C-51C1-4B25-A3B0-24350DCB083B}" srcId="{08446C1B-DE35-4AF2-820E-99DDC2028C40}" destId="{A5371E83-6C5D-48AE-881F-C20C98D48857}" srcOrd="3" destOrd="0" parTransId="{8D50DC74-8720-4196-9B53-8AFE0B684A3D}" sibTransId="{DE36F856-EAD7-42BC-9B61-EEE22EB8D298}"/>
    <dgm:cxn modelId="{BC63D93B-8E8E-4A1B-9005-93A51D3744E0}" type="presOf" srcId="{DE36F856-EAD7-42BC-9B61-EEE22EB8D298}" destId="{B30CF09F-0572-4385-9087-E52B4FFEC08F}" srcOrd="0" destOrd="0" presId="urn:microsoft.com/office/officeart/2005/8/layout/cycle2"/>
    <dgm:cxn modelId="{E5FD1A5F-14B5-4A3A-BCE5-6E112AB7EA25}" srcId="{08446C1B-DE35-4AF2-820E-99DDC2028C40}" destId="{0765AB79-3D5F-4EF7-85AA-CEBBEFFB208D}" srcOrd="0" destOrd="0" parTransId="{BF7FD743-9A76-4B02-9639-A274E91A8BA8}" sibTransId="{5CADA9FC-246C-4229-AE55-9B199BC5EE6A}"/>
    <dgm:cxn modelId="{D14A0961-D3E5-40C7-B7F3-AFA77C77B225}" type="presOf" srcId="{E7C3A94B-5A1D-48EB-AAF2-F9268B9BDF6D}" destId="{D3CE8919-DD9F-42A0-9326-F1C1DF78BB72}" srcOrd="1" destOrd="0" presId="urn:microsoft.com/office/officeart/2005/8/layout/cycle2"/>
    <dgm:cxn modelId="{748DFC43-2C24-4E1B-89B6-03CE15972C8D}" type="presOf" srcId="{5CADA9FC-246C-4229-AE55-9B199BC5EE6A}" destId="{49BEBB32-65D6-49EA-9409-E93CEFAE749B}" srcOrd="1" destOrd="0" presId="urn:microsoft.com/office/officeart/2005/8/layout/cycle2"/>
    <dgm:cxn modelId="{C70D4F64-87B0-4DCD-BFA0-267D5DB36514}" srcId="{08446C1B-DE35-4AF2-820E-99DDC2028C40}" destId="{7A24E551-BF94-40CC-96A6-6557C85B0ECE}" srcOrd="2" destOrd="0" parTransId="{CE75DBC9-4D76-4FA9-97CD-BC024B4E3C54}" sibTransId="{92FD8CE2-9D34-4D68-98E1-0FB529603BA0}"/>
    <dgm:cxn modelId="{5A0B3077-0DD4-4EBC-A09B-D8BAC4B7B9E6}" type="presOf" srcId="{88ECDBF8-C284-41FB-998A-0819A880F364}" destId="{95E6705D-04D5-4CE4-B4A2-875A93321E60}" srcOrd="0" destOrd="0" presId="urn:microsoft.com/office/officeart/2005/8/layout/cycle2"/>
    <dgm:cxn modelId="{A180017E-7234-46BA-AAD0-672EA7C7C393}" type="presOf" srcId="{0E6FBA06-BE9A-46C5-845C-2C6C04CE359C}" destId="{D68E631F-BA8F-4A21-AD30-56C7EF0904D9}" srcOrd="0" destOrd="0" presId="urn:microsoft.com/office/officeart/2005/8/layout/cycle2"/>
    <dgm:cxn modelId="{AE72D199-A089-48B8-A771-C23F0D9675E5}" type="presOf" srcId="{92FD8CE2-9D34-4D68-98E1-0FB529603BA0}" destId="{8B9024C2-A404-4E9D-BBB0-323B4AA61E2A}" srcOrd="1" destOrd="0" presId="urn:microsoft.com/office/officeart/2005/8/layout/cycle2"/>
    <dgm:cxn modelId="{542182A4-3B74-4430-ADC6-CC28A76B8F1C}" type="presOf" srcId="{0765AB79-3D5F-4EF7-85AA-CEBBEFFB208D}" destId="{0901DB4B-ED60-4884-A42A-37C4C5E41808}" srcOrd="0" destOrd="0" presId="urn:microsoft.com/office/officeart/2005/8/layout/cycle2"/>
    <dgm:cxn modelId="{E2E6CAAD-32DB-40CC-8D63-89AAFABA269E}" type="presOf" srcId="{5CADA9FC-246C-4229-AE55-9B199BC5EE6A}" destId="{1E485342-2AA8-4746-B9A4-4B8145D73E69}" srcOrd="0" destOrd="0" presId="urn:microsoft.com/office/officeart/2005/8/layout/cycle2"/>
    <dgm:cxn modelId="{78B3CAB3-72F4-4513-8844-DF94AAFD30F4}" type="presOf" srcId="{92FD8CE2-9D34-4D68-98E1-0FB529603BA0}" destId="{76D80C9F-7205-4754-A026-B35D33C1C293}" srcOrd="0" destOrd="0" presId="urn:microsoft.com/office/officeart/2005/8/layout/cycle2"/>
    <dgm:cxn modelId="{3A3DABB8-710C-4E70-9717-690D12B58E28}" type="presOf" srcId="{03EDD9DD-4C8B-4E8C-998C-CDC6DFA97DBE}" destId="{76947E35-C156-4546-8CF0-01CF97325CF3}" srcOrd="0" destOrd="0" presId="urn:microsoft.com/office/officeart/2005/8/layout/cycle2"/>
    <dgm:cxn modelId="{3BFE5FCA-D847-456B-A16E-D8CE2BB9CB9A}" type="presOf" srcId="{0E6FBA06-BE9A-46C5-845C-2C6C04CE359C}" destId="{C71D140F-3F1F-465A-822C-4BABCF6F848D}" srcOrd="1" destOrd="0" presId="urn:microsoft.com/office/officeart/2005/8/layout/cycle2"/>
    <dgm:cxn modelId="{14C947D5-4763-478A-BB0C-313C593AE0A6}" srcId="{08446C1B-DE35-4AF2-820E-99DDC2028C40}" destId="{88ECDBF8-C284-41FB-998A-0819A880F364}" srcOrd="4" destOrd="0" parTransId="{579E19E1-693B-44A0-97E5-2117A49E2F4D}" sibTransId="{0E6FBA06-BE9A-46C5-845C-2C6C04CE359C}"/>
    <dgm:cxn modelId="{9BECC4DA-38A6-494D-AD18-6E9B906A8921}" type="presOf" srcId="{7A24E551-BF94-40CC-96A6-6557C85B0ECE}" destId="{60848A7C-AB1B-44FE-9867-BED6356F250A}" srcOrd="0" destOrd="0" presId="urn:microsoft.com/office/officeart/2005/8/layout/cycle2"/>
    <dgm:cxn modelId="{5AFF2FED-1529-4E3B-83CC-DE374AE0F8E3}" type="presOf" srcId="{A5371E83-6C5D-48AE-881F-C20C98D48857}" destId="{BEC3BC52-1C74-4FCC-974F-E6E2A04F7283}" srcOrd="0" destOrd="0" presId="urn:microsoft.com/office/officeart/2005/8/layout/cycle2"/>
    <dgm:cxn modelId="{B279AEF4-B255-4A43-A743-FA95AE7AB6C9}" type="presOf" srcId="{E7C3A94B-5A1D-48EB-AAF2-F9268B9BDF6D}" destId="{E13FD325-94D1-4A60-89D9-8E82C3D7790D}" srcOrd="0" destOrd="0" presId="urn:microsoft.com/office/officeart/2005/8/layout/cycle2"/>
    <dgm:cxn modelId="{E52D69FA-8E5A-4794-99A5-DB46FB29E3EF}" type="presOf" srcId="{08446C1B-DE35-4AF2-820E-99DDC2028C40}" destId="{79F4BCCE-D2D4-45F7-9C47-A0AD43F6873C}" srcOrd="0" destOrd="0" presId="urn:microsoft.com/office/officeart/2005/8/layout/cycle2"/>
    <dgm:cxn modelId="{F6BE0603-93F9-4F82-981B-993AECCFBB00}" type="presParOf" srcId="{79F4BCCE-D2D4-45F7-9C47-A0AD43F6873C}" destId="{0901DB4B-ED60-4884-A42A-37C4C5E41808}" srcOrd="0" destOrd="0" presId="urn:microsoft.com/office/officeart/2005/8/layout/cycle2"/>
    <dgm:cxn modelId="{CDF2238C-E9F5-471A-8401-F6F1ABEA189F}" type="presParOf" srcId="{79F4BCCE-D2D4-45F7-9C47-A0AD43F6873C}" destId="{1E485342-2AA8-4746-B9A4-4B8145D73E69}" srcOrd="1" destOrd="0" presId="urn:microsoft.com/office/officeart/2005/8/layout/cycle2"/>
    <dgm:cxn modelId="{8114DEC4-D6ED-44C5-AAA6-9882F454AC86}" type="presParOf" srcId="{1E485342-2AA8-4746-B9A4-4B8145D73E69}" destId="{49BEBB32-65D6-49EA-9409-E93CEFAE749B}" srcOrd="0" destOrd="0" presId="urn:microsoft.com/office/officeart/2005/8/layout/cycle2"/>
    <dgm:cxn modelId="{555FB3FB-7C3B-42ED-9E4C-B76706AC0F40}" type="presParOf" srcId="{79F4BCCE-D2D4-45F7-9C47-A0AD43F6873C}" destId="{76947E35-C156-4546-8CF0-01CF97325CF3}" srcOrd="2" destOrd="0" presId="urn:microsoft.com/office/officeart/2005/8/layout/cycle2"/>
    <dgm:cxn modelId="{235DE503-CC2B-4699-88E8-E00B2B9DCB1A}" type="presParOf" srcId="{79F4BCCE-D2D4-45F7-9C47-A0AD43F6873C}" destId="{E13FD325-94D1-4A60-89D9-8E82C3D7790D}" srcOrd="3" destOrd="0" presId="urn:microsoft.com/office/officeart/2005/8/layout/cycle2"/>
    <dgm:cxn modelId="{8CA07E5C-73BD-482A-9624-CA6A2DCAC8CD}" type="presParOf" srcId="{E13FD325-94D1-4A60-89D9-8E82C3D7790D}" destId="{D3CE8919-DD9F-42A0-9326-F1C1DF78BB72}" srcOrd="0" destOrd="0" presId="urn:microsoft.com/office/officeart/2005/8/layout/cycle2"/>
    <dgm:cxn modelId="{C3633CFC-7F27-4EDC-A151-A1B86FEF1346}" type="presParOf" srcId="{79F4BCCE-D2D4-45F7-9C47-A0AD43F6873C}" destId="{60848A7C-AB1B-44FE-9867-BED6356F250A}" srcOrd="4" destOrd="0" presId="urn:microsoft.com/office/officeart/2005/8/layout/cycle2"/>
    <dgm:cxn modelId="{BC87EA1E-475F-46F9-A136-E7E7D6EA79A7}" type="presParOf" srcId="{79F4BCCE-D2D4-45F7-9C47-A0AD43F6873C}" destId="{76D80C9F-7205-4754-A026-B35D33C1C293}" srcOrd="5" destOrd="0" presId="urn:microsoft.com/office/officeart/2005/8/layout/cycle2"/>
    <dgm:cxn modelId="{52669598-E7E2-4F81-A9AA-E633E54045C4}" type="presParOf" srcId="{76D80C9F-7205-4754-A026-B35D33C1C293}" destId="{8B9024C2-A404-4E9D-BBB0-323B4AA61E2A}" srcOrd="0" destOrd="0" presId="urn:microsoft.com/office/officeart/2005/8/layout/cycle2"/>
    <dgm:cxn modelId="{2EAFD527-C392-4E0B-8612-567A444E1D8C}" type="presParOf" srcId="{79F4BCCE-D2D4-45F7-9C47-A0AD43F6873C}" destId="{BEC3BC52-1C74-4FCC-974F-E6E2A04F7283}" srcOrd="6" destOrd="0" presId="urn:microsoft.com/office/officeart/2005/8/layout/cycle2"/>
    <dgm:cxn modelId="{7CE1D731-4449-4129-99E3-C949DB652495}" type="presParOf" srcId="{79F4BCCE-D2D4-45F7-9C47-A0AD43F6873C}" destId="{B30CF09F-0572-4385-9087-E52B4FFEC08F}" srcOrd="7" destOrd="0" presId="urn:microsoft.com/office/officeart/2005/8/layout/cycle2"/>
    <dgm:cxn modelId="{84D6D8E5-39CE-4750-858E-29F54AC2AD8F}" type="presParOf" srcId="{B30CF09F-0572-4385-9087-E52B4FFEC08F}" destId="{87F944F2-B407-433D-9B46-6BF8515A6192}" srcOrd="0" destOrd="0" presId="urn:microsoft.com/office/officeart/2005/8/layout/cycle2"/>
    <dgm:cxn modelId="{B5086C70-8540-4BAE-A8BA-6601AA36F543}" type="presParOf" srcId="{79F4BCCE-D2D4-45F7-9C47-A0AD43F6873C}" destId="{95E6705D-04D5-4CE4-B4A2-875A93321E60}" srcOrd="8" destOrd="0" presId="urn:microsoft.com/office/officeart/2005/8/layout/cycle2"/>
    <dgm:cxn modelId="{F74C0566-F1DF-4E03-8213-2F63B1E1832F}" type="presParOf" srcId="{79F4BCCE-D2D4-45F7-9C47-A0AD43F6873C}" destId="{D68E631F-BA8F-4A21-AD30-56C7EF0904D9}" srcOrd="9" destOrd="0" presId="urn:microsoft.com/office/officeart/2005/8/layout/cycle2"/>
    <dgm:cxn modelId="{378B3BAF-988C-43FE-8A8F-941F4EA5B4C5}" type="presParOf" srcId="{D68E631F-BA8F-4A21-AD30-56C7EF0904D9}" destId="{C71D140F-3F1F-465A-822C-4BABCF6F848D}" srcOrd="0" destOrd="0" presId="urn:microsoft.com/office/officeart/2005/8/layout/cycle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1BB3D4-9FB4-4FDD-B315-6AAF793E06E7}">
      <dsp:nvSpPr>
        <dsp:cNvPr id="0" name=""/>
        <dsp:cNvSpPr/>
      </dsp:nvSpPr>
      <dsp:spPr>
        <a:xfrm>
          <a:off x="0" y="707092"/>
          <a:ext cx="10515600" cy="1305401"/>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8FE996A-9901-4DA8-9C7B-EB6C8482ACFE}">
      <dsp:nvSpPr>
        <dsp:cNvPr id="0" name=""/>
        <dsp:cNvSpPr/>
      </dsp:nvSpPr>
      <dsp:spPr>
        <a:xfrm>
          <a:off x="394883" y="1000807"/>
          <a:ext cx="717970" cy="71797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F4D2DB7-3BC6-414C-B6F6-A31A184EAE98}">
      <dsp:nvSpPr>
        <dsp:cNvPr id="0" name=""/>
        <dsp:cNvSpPr/>
      </dsp:nvSpPr>
      <dsp:spPr>
        <a:xfrm>
          <a:off x="1507738" y="707092"/>
          <a:ext cx="9007861" cy="13054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8155" tIns="138155" rIns="138155" bIns="138155" numCol="1" spcCol="1270" anchor="ctr" anchorCtr="0">
          <a:noAutofit/>
        </a:bodyPr>
        <a:lstStyle/>
        <a:p>
          <a:pPr marL="0" lvl="0" indent="0" algn="l" defTabSz="1111250">
            <a:lnSpc>
              <a:spcPct val="90000"/>
            </a:lnSpc>
            <a:spcBef>
              <a:spcPct val="0"/>
            </a:spcBef>
            <a:spcAft>
              <a:spcPct val="35000"/>
            </a:spcAft>
            <a:buNone/>
          </a:pPr>
          <a:r>
            <a:rPr lang="en-US" sz="2500" b="0" kern="1200" dirty="0"/>
            <a:t>Merriam Webster: exchange of information</a:t>
          </a:r>
          <a:endParaRPr lang="en-US" sz="2500" kern="1200" dirty="0"/>
        </a:p>
      </dsp:txBody>
      <dsp:txXfrm>
        <a:off x="1507738" y="707092"/>
        <a:ext cx="9007861" cy="1305401"/>
      </dsp:txXfrm>
    </dsp:sp>
    <dsp:sp modelId="{B2F8D414-2A4B-49F9-B2BE-70FA3098F204}">
      <dsp:nvSpPr>
        <dsp:cNvPr id="0" name=""/>
        <dsp:cNvSpPr/>
      </dsp:nvSpPr>
      <dsp:spPr>
        <a:xfrm>
          <a:off x="0" y="2338844"/>
          <a:ext cx="10515600" cy="1305401"/>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1D9BA1C-362B-4ACD-A0CA-F75DD873A5FD}">
      <dsp:nvSpPr>
        <dsp:cNvPr id="0" name=""/>
        <dsp:cNvSpPr/>
      </dsp:nvSpPr>
      <dsp:spPr>
        <a:xfrm>
          <a:off x="394883" y="2632559"/>
          <a:ext cx="717970" cy="71797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4C4ED6F-6A3B-4FDF-9D4D-9CCCEF7424A4}">
      <dsp:nvSpPr>
        <dsp:cNvPr id="0" name=""/>
        <dsp:cNvSpPr/>
      </dsp:nvSpPr>
      <dsp:spPr>
        <a:xfrm>
          <a:off x="1507738" y="2338844"/>
          <a:ext cx="9007861" cy="13054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8155" tIns="138155" rIns="138155" bIns="138155" numCol="1" spcCol="1270" anchor="ctr" anchorCtr="0">
          <a:noAutofit/>
        </a:bodyPr>
        <a:lstStyle/>
        <a:p>
          <a:pPr marL="0" lvl="0" indent="0" algn="l" defTabSz="1111250">
            <a:lnSpc>
              <a:spcPct val="90000"/>
            </a:lnSpc>
            <a:spcBef>
              <a:spcPct val="0"/>
            </a:spcBef>
            <a:spcAft>
              <a:spcPct val="35000"/>
            </a:spcAft>
            <a:buNone/>
          </a:pPr>
          <a:r>
            <a:rPr lang="en-US" sz="2500" b="0" kern="1200" dirty="0">
              <a:latin typeface="Calibri" panose="020F0502020204030204"/>
            </a:rPr>
            <a:t>A</a:t>
          </a:r>
          <a:r>
            <a:rPr lang="en-US" sz="2500" b="0" kern="1200" dirty="0"/>
            <a:t> process by which information is exchanged between individuals through a common system of symbols, signs, or behavior</a:t>
          </a:r>
          <a:endParaRPr lang="en-US" sz="2500" kern="1200" dirty="0"/>
        </a:p>
      </dsp:txBody>
      <dsp:txXfrm>
        <a:off x="1507738" y="2338844"/>
        <a:ext cx="9007861" cy="1305401"/>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340039-DEF5-4083-9CA3-B32AFC36A292}">
      <dsp:nvSpPr>
        <dsp:cNvPr id="0" name=""/>
        <dsp:cNvSpPr/>
      </dsp:nvSpPr>
      <dsp:spPr>
        <a:xfrm>
          <a:off x="0" y="39687"/>
          <a:ext cx="3286125" cy="1971675"/>
        </a:xfrm>
        <a:prstGeom prst="rect">
          <a:avLst/>
        </a:prstGeom>
        <a:solidFill>
          <a:schemeClr val="accent4">
            <a:lumMod val="75000"/>
          </a:schemeClr>
        </a:solidFill>
        <a:ln>
          <a:noFill/>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0">
          <a:scrgbClr r="0" g="0" b="0"/>
        </a:lnRef>
        <a:fillRef idx="3">
          <a:scrgbClr r="0" g="0" b="0"/>
        </a:fillRef>
        <a:effectRef idx="3">
          <a:scrgbClr r="0" g="0" b="0"/>
        </a:effectRef>
        <a:fontRef idx="minor">
          <a:schemeClr val="lt1"/>
        </a:fontRef>
      </dsp:style>
      <dsp:txBody>
        <a:bodyPr spcFirstLastPara="0" vert="horz" wrap="square" lIns="148590" tIns="148590" rIns="148590" bIns="148590" numCol="1" spcCol="1270" anchor="ctr" anchorCtr="0">
          <a:noAutofit/>
        </a:bodyPr>
        <a:lstStyle/>
        <a:p>
          <a:pPr marL="0" lvl="0" indent="0" algn="ctr" defTabSz="1733550">
            <a:lnSpc>
              <a:spcPct val="90000"/>
            </a:lnSpc>
            <a:spcBef>
              <a:spcPct val="0"/>
            </a:spcBef>
            <a:spcAft>
              <a:spcPct val="35000"/>
            </a:spcAft>
            <a:buNone/>
          </a:pPr>
          <a:r>
            <a:rPr lang="en-US" sz="3900" b="0" kern="1200" dirty="0"/>
            <a:t>Within the team    </a:t>
          </a:r>
          <a:endParaRPr lang="en-US" sz="3900" kern="1200" dirty="0"/>
        </a:p>
      </dsp:txBody>
      <dsp:txXfrm>
        <a:off x="0" y="39687"/>
        <a:ext cx="3286125" cy="1971675"/>
      </dsp:txXfrm>
    </dsp:sp>
    <dsp:sp modelId="{11F235CD-F26F-475C-BDF7-BCDC6D7A8F3C}">
      <dsp:nvSpPr>
        <dsp:cNvPr id="0" name=""/>
        <dsp:cNvSpPr/>
      </dsp:nvSpPr>
      <dsp:spPr>
        <a:xfrm>
          <a:off x="3614737" y="39687"/>
          <a:ext cx="3286125" cy="1971675"/>
        </a:xfrm>
        <a:prstGeom prst="rect">
          <a:avLst/>
        </a:prstGeom>
        <a:solidFill>
          <a:schemeClr val="accent4">
            <a:lumMod val="75000"/>
          </a:schemeClr>
        </a:solidFill>
        <a:ln>
          <a:noFill/>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0">
          <a:scrgbClr r="0" g="0" b="0"/>
        </a:lnRef>
        <a:fillRef idx="3">
          <a:scrgbClr r="0" g="0" b="0"/>
        </a:fillRef>
        <a:effectRef idx="3">
          <a:scrgbClr r="0" g="0" b="0"/>
        </a:effectRef>
        <a:fontRef idx="minor">
          <a:schemeClr val="lt1"/>
        </a:fontRef>
      </dsp:style>
      <dsp:txBody>
        <a:bodyPr spcFirstLastPara="0" vert="horz" wrap="square" lIns="148590" tIns="148590" rIns="148590" bIns="148590" numCol="1" spcCol="1270" anchor="ctr" anchorCtr="0">
          <a:noAutofit/>
        </a:bodyPr>
        <a:lstStyle/>
        <a:p>
          <a:pPr marL="0" lvl="0" indent="0" algn="ctr" defTabSz="1733550">
            <a:lnSpc>
              <a:spcPct val="90000"/>
            </a:lnSpc>
            <a:spcBef>
              <a:spcPct val="0"/>
            </a:spcBef>
            <a:spcAft>
              <a:spcPct val="35000"/>
            </a:spcAft>
            <a:buNone/>
          </a:pPr>
          <a:r>
            <a:rPr lang="en-US" sz="3900" b="0" kern="1200" dirty="0"/>
            <a:t>Within the facility</a:t>
          </a:r>
          <a:endParaRPr lang="en-US" sz="3900" kern="1200" dirty="0"/>
        </a:p>
      </dsp:txBody>
      <dsp:txXfrm>
        <a:off x="3614737" y="39687"/>
        <a:ext cx="3286125" cy="1971675"/>
      </dsp:txXfrm>
    </dsp:sp>
    <dsp:sp modelId="{5580C4F6-FC90-49E0-B043-8FD3AAD3CF80}">
      <dsp:nvSpPr>
        <dsp:cNvPr id="0" name=""/>
        <dsp:cNvSpPr/>
      </dsp:nvSpPr>
      <dsp:spPr>
        <a:xfrm>
          <a:off x="7229475" y="39687"/>
          <a:ext cx="3286125" cy="1971675"/>
        </a:xfrm>
        <a:prstGeom prst="rect">
          <a:avLst/>
        </a:prstGeom>
        <a:solidFill>
          <a:schemeClr val="accent4">
            <a:lumMod val="75000"/>
          </a:schemeClr>
        </a:solidFill>
        <a:ln>
          <a:noFill/>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0">
          <a:scrgbClr r="0" g="0" b="0"/>
        </a:lnRef>
        <a:fillRef idx="3">
          <a:scrgbClr r="0" g="0" b="0"/>
        </a:fillRef>
        <a:effectRef idx="3">
          <a:scrgbClr r="0" g="0" b="0"/>
        </a:effectRef>
        <a:fontRef idx="minor">
          <a:schemeClr val="lt1"/>
        </a:fontRef>
      </dsp:style>
      <dsp:txBody>
        <a:bodyPr spcFirstLastPara="0" vert="horz" wrap="square" lIns="148590" tIns="148590" rIns="148590" bIns="148590" numCol="1" spcCol="1270" anchor="ctr" anchorCtr="0">
          <a:noAutofit/>
        </a:bodyPr>
        <a:lstStyle/>
        <a:p>
          <a:pPr marL="0" lvl="0" indent="0" algn="ctr" defTabSz="1733550">
            <a:lnSpc>
              <a:spcPct val="90000"/>
            </a:lnSpc>
            <a:spcBef>
              <a:spcPct val="0"/>
            </a:spcBef>
            <a:spcAft>
              <a:spcPct val="35000"/>
            </a:spcAft>
            <a:buNone/>
          </a:pPr>
          <a:r>
            <a:rPr lang="en-US" sz="3900" b="0" kern="1200" dirty="0"/>
            <a:t>With a client        </a:t>
          </a:r>
          <a:endParaRPr lang="en-US" sz="3900" kern="1200" dirty="0"/>
        </a:p>
      </dsp:txBody>
      <dsp:txXfrm>
        <a:off x="7229475" y="39687"/>
        <a:ext cx="3286125" cy="1971675"/>
      </dsp:txXfrm>
    </dsp:sp>
    <dsp:sp modelId="{0D890C6F-06FA-47E8-80C2-35D163163B7C}">
      <dsp:nvSpPr>
        <dsp:cNvPr id="0" name=""/>
        <dsp:cNvSpPr/>
      </dsp:nvSpPr>
      <dsp:spPr>
        <a:xfrm>
          <a:off x="0" y="2339975"/>
          <a:ext cx="3286125" cy="1971675"/>
        </a:xfrm>
        <a:prstGeom prst="rect">
          <a:avLst/>
        </a:prstGeom>
        <a:solidFill>
          <a:schemeClr val="accent4">
            <a:lumMod val="75000"/>
          </a:schemeClr>
        </a:solidFill>
        <a:ln>
          <a:noFill/>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0">
          <a:scrgbClr r="0" g="0" b="0"/>
        </a:lnRef>
        <a:fillRef idx="3">
          <a:scrgbClr r="0" g="0" b="0"/>
        </a:fillRef>
        <a:effectRef idx="3">
          <a:scrgbClr r="0" g="0" b="0"/>
        </a:effectRef>
        <a:fontRef idx="minor">
          <a:schemeClr val="lt1"/>
        </a:fontRef>
      </dsp:style>
      <dsp:txBody>
        <a:bodyPr spcFirstLastPara="0" vert="horz" wrap="square" lIns="148590" tIns="148590" rIns="148590" bIns="148590" numCol="1" spcCol="1270" anchor="ctr" anchorCtr="0">
          <a:noAutofit/>
        </a:bodyPr>
        <a:lstStyle/>
        <a:p>
          <a:pPr marL="0" lvl="0" indent="0" algn="ctr" defTabSz="1733550">
            <a:lnSpc>
              <a:spcPct val="90000"/>
            </a:lnSpc>
            <a:spcBef>
              <a:spcPct val="0"/>
            </a:spcBef>
            <a:spcAft>
              <a:spcPct val="35000"/>
            </a:spcAft>
            <a:buNone/>
          </a:pPr>
          <a:r>
            <a:rPr lang="en-US" sz="3900" b="0" kern="1200" dirty="0"/>
            <a:t>With a visitor       </a:t>
          </a:r>
          <a:endParaRPr lang="en-US" sz="3900" kern="1200" dirty="0"/>
        </a:p>
      </dsp:txBody>
      <dsp:txXfrm>
        <a:off x="0" y="2339975"/>
        <a:ext cx="3286125" cy="1971675"/>
      </dsp:txXfrm>
    </dsp:sp>
    <dsp:sp modelId="{AFF98C2A-889C-40C3-8FEE-8B9D83A528E6}">
      <dsp:nvSpPr>
        <dsp:cNvPr id="0" name=""/>
        <dsp:cNvSpPr/>
      </dsp:nvSpPr>
      <dsp:spPr>
        <a:xfrm>
          <a:off x="3614737" y="2339975"/>
          <a:ext cx="3286125" cy="1971675"/>
        </a:xfrm>
        <a:prstGeom prst="rect">
          <a:avLst/>
        </a:prstGeom>
        <a:solidFill>
          <a:schemeClr val="accent4">
            <a:lumMod val="75000"/>
          </a:schemeClr>
        </a:solidFill>
        <a:ln>
          <a:noFill/>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0">
          <a:scrgbClr r="0" g="0" b="0"/>
        </a:lnRef>
        <a:fillRef idx="3">
          <a:scrgbClr r="0" g="0" b="0"/>
        </a:fillRef>
        <a:effectRef idx="3">
          <a:scrgbClr r="0" g="0" b="0"/>
        </a:effectRef>
        <a:fontRef idx="minor">
          <a:schemeClr val="lt1"/>
        </a:fontRef>
      </dsp:style>
      <dsp:txBody>
        <a:bodyPr spcFirstLastPara="0" vert="horz" wrap="square" lIns="148590" tIns="148590" rIns="148590" bIns="148590" numCol="1" spcCol="1270" anchor="ctr" anchorCtr="0">
          <a:noAutofit/>
        </a:bodyPr>
        <a:lstStyle/>
        <a:p>
          <a:pPr marL="0" lvl="0" indent="0" algn="ctr" defTabSz="1733550">
            <a:lnSpc>
              <a:spcPct val="90000"/>
            </a:lnSpc>
            <a:spcBef>
              <a:spcPct val="0"/>
            </a:spcBef>
            <a:spcAft>
              <a:spcPct val="35000"/>
            </a:spcAft>
            <a:buNone/>
          </a:pPr>
          <a:r>
            <a:rPr lang="en-US" sz="3900" b="0" kern="1200" dirty="0"/>
            <a:t>Electronic (computer, Fax)</a:t>
          </a:r>
          <a:endParaRPr lang="en-US" sz="3900" kern="1200" dirty="0"/>
        </a:p>
      </dsp:txBody>
      <dsp:txXfrm>
        <a:off x="3614737" y="2339975"/>
        <a:ext cx="3286125" cy="1971675"/>
      </dsp:txXfrm>
    </dsp:sp>
    <dsp:sp modelId="{83707B31-41E7-48EA-AE2C-4F50F093E8B1}">
      <dsp:nvSpPr>
        <dsp:cNvPr id="0" name=""/>
        <dsp:cNvSpPr/>
      </dsp:nvSpPr>
      <dsp:spPr>
        <a:xfrm>
          <a:off x="7229475" y="2339975"/>
          <a:ext cx="3286125" cy="1971675"/>
        </a:xfrm>
        <a:prstGeom prst="rect">
          <a:avLst/>
        </a:prstGeom>
        <a:solidFill>
          <a:schemeClr val="accent4">
            <a:lumMod val="75000"/>
          </a:schemeClr>
        </a:solidFill>
        <a:ln>
          <a:noFill/>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0">
          <a:scrgbClr r="0" g="0" b="0"/>
        </a:lnRef>
        <a:fillRef idx="3">
          <a:scrgbClr r="0" g="0" b="0"/>
        </a:fillRef>
        <a:effectRef idx="3">
          <a:scrgbClr r="0" g="0" b="0"/>
        </a:effectRef>
        <a:fontRef idx="minor">
          <a:schemeClr val="lt1"/>
        </a:fontRef>
      </dsp:style>
      <dsp:txBody>
        <a:bodyPr spcFirstLastPara="0" vert="horz" wrap="square" lIns="148590" tIns="148590" rIns="148590" bIns="148590" numCol="1" spcCol="1270" anchor="ctr" anchorCtr="0">
          <a:noAutofit/>
        </a:bodyPr>
        <a:lstStyle/>
        <a:p>
          <a:pPr marL="0" lvl="0" indent="0" algn="ctr" defTabSz="1733550" rtl="0">
            <a:lnSpc>
              <a:spcPct val="90000"/>
            </a:lnSpc>
            <a:spcBef>
              <a:spcPct val="0"/>
            </a:spcBef>
            <a:spcAft>
              <a:spcPct val="35000"/>
            </a:spcAft>
            <a:buNone/>
          </a:pPr>
          <a:r>
            <a:rPr lang="en-US" sz="3900" b="0" kern="1200" dirty="0">
              <a:latin typeface="Calibri" panose="020F0502020204030204"/>
            </a:rPr>
            <a:t>Electronic (Phone</a:t>
          </a:r>
          <a:r>
            <a:rPr lang="en-US" sz="3900" kern="1200" dirty="0">
              <a:latin typeface="Calibri" panose="020F0502020204030204"/>
            </a:rPr>
            <a:t>)</a:t>
          </a:r>
          <a:endParaRPr lang="en-US" sz="3900" kern="1200" dirty="0"/>
        </a:p>
      </dsp:txBody>
      <dsp:txXfrm>
        <a:off x="7229475" y="2339975"/>
        <a:ext cx="3286125" cy="197167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07DD52-D115-4D9A-9AEF-3686AEF7B888}">
      <dsp:nvSpPr>
        <dsp:cNvPr id="0" name=""/>
        <dsp:cNvSpPr/>
      </dsp:nvSpPr>
      <dsp:spPr>
        <a:xfrm>
          <a:off x="0" y="371"/>
          <a:ext cx="10515600" cy="511834"/>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FC5A56D-5D8F-4193-B6A7-A85AC38FAB49}">
      <dsp:nvSpPr>
        <dsp:cNvPr id="0" name=""/>
        <dsp:cNvSpPr/>
      </dsp:nvSpPr>
      <dsp:spPr>
        <a:xfrm>
          <a:off x="154829" y="115534"/>
          <a:ext cx="281509" cy="28150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0781F1C-4C40-4563-A8A2-4938E5FA7437}">
      <dsp:nvSpPr>
        <dsp:cNvPr id="0" name=""/>
        <dsp:cNvSpPr/>
      </dsp:nvSpPr>
      <dsp:spPr>
        <a:xfrm>
          <a:off x="591168" y="371"/>
          <a:ext cx="9924431" cy="511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4169" tIns="54169" rIns="54169" bIns="54169" numCol="1" spcCol="1270" anchor="ctr" anchorCtr="0">
          <a:noAutofit/>
        </a:bodyPr>
        <a:lstStyle/>
        <a:p>
          <a:pPr marL="0" lvl="0" indent="0" algn="l" defTabSz="977900">
            <a:lnSpc>
              <a:spcPct val="90000"/>
            </a:lnSpc>
            <a:spcBef>
              <a:spcPct val="0"/>
            </a:spcBef>
            <a:spcAft>
              <a:spcPct val="35000"/>
            </a:spcAft>
            <a:buNone/>
          </a:pPr>
          <a:r>
            <a:rPr lang="en-US" sz="2200" b="0" kern="1200" dirty="0"/>
            <a:t>Spoken word </a:t>
          </a:r>
          <a:endParaRPr lang="en-US" sz="2200" kern="1200" dirty="0"/>
        </a:p>
      </dsp:txBody>
      <dsp:txXfrm>
        <a:off x="591168" y="371"/>
        <a:ext cx="9924431" cy="511834"/>
      </dsp:txXfrm>
    </dsp:sp>
    <dsp:sp modelId="{830AE44E-117A-4231-8A85-25519E440E06}">
      <dsp:nvSpPr>
        <dsp:cNvPr id="0" name=""/>
        <dsp:cNvSpPr/>
      </dsp:nvSpPr>
      <dsp:spPr>
        <a:xfrm>
          <a:off x="0" y="640165"/>
          <a:ext cx="10515600" cy="511834"/>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1DC792C-4EA3-49F9-B327-FF9897ACE327}">
      <dsp:nvSpPr>
        <dsp:cNvPr id="0" name=""/>
        <dsp:cNvSpPr/>
      </dsp:nvSpPr>
      <dsp:spPr>
        <a:xfrm>
          <a:off x="154829" y="755327"/>
          <a:ext cx="281509" cy="28150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8FB97FA-EDD7-48DE-9D53-E77456D171D4}">
      <dsp:nvSpPr>
        <dsp:cNvPr id="0" name=""/>
        <dsp:cNvSpPr/>
      </dsp:nvSpPr>
      <dsp:spPr>
        <a:xfrm>
          <a:off x="591168" y="640165"/>
          <a:ext cx="9924431" cy="511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4169" tIns="54169" rIns="54169" bIns="54169" numCol="1" spcCol="1270" anchor="ctr" anchorCtr="0">
          <a:noAutofit/>
        </a:bodyPr>
        <a:lstStyle/>
        <a:p>
          <a:pPr marL="0" lvl="0" indent="0" algn="l" defTabSz="977900">
            <a:lnSpc>
              <a:spcPct val="90000"/>
            </a:lnSpc>
            <a:spcBef>
              <a:spcPct val="0"/>
            </a:spcBef>
            <a:spcAft>
              <a:spcPct val="35000"/>
            </a:spcAft>
            <a:buNone/>
          </a:pPr>
          <a:r>
            <a:rPr lang="en-US" sz="2200" b="0" kern="1200" dirty="0"/>
            <a:t>Written word</a:t>
          </a:r>
          <a:endParaRPr lang="en-US" sz="2200" kern="1200" dirty="0"/>
        </a:p>
      </dsp:txBody>
      <dsp:txXfrm>
        <a:off x="591168" y="640165"/>
        <a:ext cx="9924431" cy="511834"/>
      </dsp:txXfrm>
    </dsp:sp>
    <dsp:sp modelId="{243D23A6-FFF5-47B7-A198-25BBE4C8BA62}">
      <dsp:nvSpPr>
        <dsp:cNvPr id="0" name=""/>
        <dsp:cNvSpPr/>
      </dsp:nvSpPr>
      <dsp:spPr>
        <a:xfrm>
          <a:off x="0" y="1279958"/>
          <a:ext cx="10515600" cy="511834"/>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D889801-5898-4294-BE06-12AB180B1844}">
      <dsp:nvSpPr>
        <dsp:cNvPr id="0" name=""/>
        <dsp:cNvSpPr/>
      </dsp:nvSpPr>
      <dsp:spPr>
        <a:xfrm>
          <a:off x="154829" y="1395121"/>
          <a:ext cx="281509" cy="281509"/>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0B70FFD-A8D6-4FCC-BE0E-CB95969FD56B}">
      <dsp:nvSpPr>
        <dsp:cNvPr id="0" name=""/>
        <dsp:cNvSpPr/>
      </dsp:nvSpPr>
      <dsp:spPr>
        <a:xfrm>
          <a:off x="591168" y="1279958"/>
          <a:ext cx="9924431" cy="511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4169" tIns="54169" rIns="54169" bIns="54169" numCol="1" spcCol="1270" anchor="ctr" anchorCtr="0">
          <a:noAutofit/>
        </a:bodyPr>
        <a:lstStyle/>
        <a:p>
          <a:pPr marL="0" lvl="0" indent="0" algn="l" defTabSz="977900">
            <a:lnSpc>
              <a:spcPct val="90000"/>
            </a:lnSpc>
            <a:spcBef>
              <a:spcPct val="0"/>
            </a:spcBef>
            <a:spcAft>
              <a:spcPct val="35000"/>
            </a:spcAft>
            <a:buNone/>
          </a:pPr>
          <a:r>
            <a:rPr lang="en-US" sz="2200" b="0" kern="1200" dirty="0"/>
            <a:t>Used to give and receive information, facts, and sharing of experiences</a:t>
          </a:r>
          <a:endParaRPr lang="en-US" sz="2200" kern="1200" dirty="0"/>
        </a:p>
      </dsp:txBody>
      <dsp:txXfrm>
        <a:off x="591168" y="1279958"/>
        <a:ext cx="9924431" cy="511834"/>
      </dsp:txXfrm>
    </dsp:sp>
    <dsp:sp modelId="{C6B2950C-7B01-4C56-AFF5-342A659B7976}">
      <dsp:nvSpPr>
        <dsp:cNvPr id="0" name=""/>
        <dsp:cNvSpPr/>
      </dsp:nvSpPr>
      <dsp:spPr>
        <a:xfrm>
          <a:off x="0" y="1919751"/>
          <a:ext cx="10515600" cy="511834"/>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BC51FFD-0B89-4B59-8060-FC89B2F43564}">
      <dsp:nvSpPr>
        <dsp:cNvPr id="0" name=""/>
        <dsp:cNvSpPr/>
      </dsp:nvSpPr>
      <dsp:spPr>
        <a:xfrm>
          <a:off x="154829" y="2034914"/>
          <a:ext cx="281509" cy="281509"/>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D61340CD-582E-483C-9C8A-50F7210FFF69}">
      <dsp:nvSpPr>
        <dsp:cNvPr id="0" name=""/>
        <dsp:cNvSpPr/>
      </dsp:nvSpPr>
      <dsp:spPr>
        <a:xfrm>
          <a:off x="591168" y="1919751"/>
          <a:ext cx="9924431" cy="511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4169" tIns="54169" rIns="54169" bIns="54169" numCol="1" spcCol="1270" anchor="ctr" anchorCtr="0">
          <a:noAutofit/>
        </a:bodyPr>
        <a:lstStyle/>
        <a:p>
          <a:pPr marL="0" lvl="0" indent="0" algn="l" defTabSz="977900">
            <a:lnSpc>
              <a:spcPct val="90000"/>
            </a:lnSpc>
            <a:spcBef>
              <a:spcPct val="0"/>
            </a:spcBef>
            <a:spcAft>
              <a:spcPct val="35000"/>
            </a:spcAft>
            <a:buNone/>
          </a:pPr>
          <a:r>
            <a:rPr lang="en-US" sz="2200" b="0" kern="1200" dirty="0"/>
            <a:t>Be aware of ability to understand words and written communication</a:t>
          </a:r>
          <a:endParaRPr lang="en-US" sz="2200" kern="1200" dirty="0"/>
        </a:p>
      </dsp:txBody>
      <dsp:txXfrm>
        <a:off x="591168" y="1919751"/>
        <a:ext cx="9924431" cy="511834"/>
      </dsp:txXfrm>
    </dsp:sp>
    <dsp:sp modelId="{EC9DA090-3C41-44E0-BA13-2CFB1470E084}">
      <dsp:nvSpPr>
        <dsp:cNvPr id="0" name=""/>
        <dsp:cNvSpPr/>
      </dsp:nvSpPr>
      <dsp:spPr>
        <a:xfrm>
          <a:off x="0" y="2559544"/>
          <a:ext cx="10515600" cy="511834"/>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4BC7739-76DD-425A-84CB-2F43B80DCC3C}">
      <dsp:nvSpPr>
        <dsp:cNvPr id="0" name=""/>
        <dsp:cNvSpPr/>
      </dsp:nvSpPr>
      <dsp:spPr>
        <a:xfrm>
          <a:off x="154829" y="2674707"/>
          <a:ext cx="281509" cy="281509"/>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D7FDC2F-188E-4721-9BAB-8CAC897900B9}">
      <dsp:nvSpPr>
        <dsp:cNvPr id="0" name=""/>
        <dsp:cNvSpPr/>
      </dsp:nvSpPr>
      <dsp:spPr>
        <a:xfrm>
          <a:off x="591168" y="2559544"/>
          <a:ext cx="9924431" cy="511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4169" tIns="54169" rIns="54169" bIns="54169" numCol="1" spcCol="1270" anchor="ctr" anchorCtr="0">
          <a:noAutofit/>
        </a:bodyPr>
        <a:lstStyle/>
        <a:p>
          <a:pPr marL="0" lvl="0" indent="0" algn="l" defTabSz="977900">
            <a:lnSpc>
              <a:spcPct val="90000"/>
            </a:lnSpc>
            <a:spcBef>
              <a:spcPct val="0"/>
            </a:spcBef>
            <a:spcAft>
              <a:spcPct val="35000"/>
            </a:spcAft>
            <a:buNone/>
          </a:pPr>
          <a:r>
            <a:rPr lang="en-US" sz="2200" b="0" kern="1200" dirty="0"/>
            <a:t>Carefully choose words</a:t>
          </a:r>
          <a:endParaRPr lang="en-US" sz="2200" kern="1200" dirty="0"/>
        </a:p>
      </dsp:txBody>
      <dsp:txXfrm>
        <a:off x="591168" y="2559544"/>
        <a:ext cx="9924431" cy="511834"/>
      </dsp:txXfrm>
    </dsp:sp>
    <dsp:sp modelId="{F6F3E951-2B9B-427B-919E-10D9A0020E5F}">
      <dsp:nvSpPr>
        <dsp:cNvPr id="0" name=""/>
        <dsp:cNvSpPr/>
      </dsp:nvSpPr>
      <dsp:spPr>
        <a:xfrm>
          <a:off x="0" y="3199338"/>
          <a:ext cx="10515600" cy="511834"/>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A434043-6966-49DF-9FA8-2DE54A5EAF8D}">
      <dsp:nvSpPr>
        <dsp:cNvPr id="0" name=""/>
        <dsp:cNvSpPr/>
      </dsp:nvSpPr>
      <dsp:spPr>
        <a:xfrm>
          <a:off x="154829" y="3314501"/>
          <a:ext cx="281509" cy="281509"/>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50C74A1-336D-4AD2-8D4B-7857BF031DD7}">
      <dsp:nvSpPr>
        <dsp:cNvPr id="0" name=""/>
        <dsp:cNvSpPr/>
      </dsp:nvSpPr>
      <dsp:spPr>
        <a:xfrm>
          <a:off x="591168" y="3199338"/>
          <a:ext cx="9924431" cy="511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4169" tIns="54169" rIns="54169" bIns="54169" numCol="1" spcCol="1270" anchor="ctr" anchorCtr="0">
          <a:noAutofit/>
        </a:bodyPr>
        <a:lstStyle/>
        <a:p>
          <a:pPr marL="0" lvl="0" indent="0" algn="l" defTabSz="977900">
            <a:lnSpc>
              <a:spcPct val="90000"/>
            </a:lnSpc>
            <a:spcBef>
              <a:spcPct val="0"/>
            </a:spcBef>
            <a:spcAft>
              <a:spcPct val="35000"/>
            </a:spcAft>
            <a:buNone/>
          </a:pPr>
          <a:r>
            <a:rPr lang="en-US" sz="2200" b="0" kern="1200" dirty="0"/>
            <a:t>Check tone and volume of voice</a:t>
          </a:r>
          <a:endParaRPr lang="en-US" sz="2200" kern="1200" dirty="0"/>
        </a:p>
      </dsp:txBody>
      <dsp:txXfrm>
        <a:off x="591168" y="3199338"/>
        <a:ext cx="9924431" cy="511834"/>
      </dsp:txXfrm>
    </dsp:sp>
    <dsp:sp modelId="{A2400279-968C-49FB-9AFC-A56FB2D442AA}">
      <dsp:nvSpPr>
        <dsp:cNvPr id="0" name=""/>
        <dsp:cNvSpPr/>
      </dsp:nvSpPr>
      <dsp:spPr>
        <a:xfrm>
          <a:off x="0" y="3839131"/>
          <a:ext cx="10515600" cy="511834"/>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07A6951-2663-4A83-9FD2-CEE7ABBB6699}">
      <dsp:nvSpPr>
        <dsp:cNvPr id="0" name=""/>
        <dsp:cNvSpPr/>
      </dsp:nvSpPr>
      <dsp:spPr>
        <a:xfrm>
          <a:off x="154829" y="3954294"/>
          <a:ext cx="281509" cy="281509"/>
        </a:xfrm>
        <a:prstGeom prst="rect">
          <a:avLst/>
        </a:prstGeom>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454E2CE-05E3-48CC-8D48-BBD3207A0EA0}">
      <dsp:nvSpPr>
        <dsp:cNvPr id="0" name=""/>
        <dsp:cNvSpPr/>
      </dsp:nvSpPr>
      <dsp:spPr>
        <a:xfrm>
          <a:off x="591168" y="3839131"/>
          <a:ext cx="9924431" cy="511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4169" tIns="54169" rIns="54169" bIns="54169" numCol="1" spcCol="1270" anchor="ctr" anchorCtr="0">
          <a:noAutofit/>
        </a:bodyPr>
        <a:lstStyle/>
        <a:p>
          <a:pPr marL="0" lvl="0" indent="0" algn="l" defTabSz="977900">
            <a:lnSpc>
              <a:spcPct val="90000"/>
            </a:lnSpc>
            <a:spcBef>
              <a:spcPct val="0"/>
            </a:spcBef>
            <a:spcAft>
              <a:spcPct val="35000"/>
            </a:spcAft>
            <a:buNone/>
          </a:pPr>
          <a:r>
            <a:rPr lang="en-US" sz="2200" b="0" kern="1200" dirty="0"/>
            <a:t>Be aware of speed of speaking</a:t>
          </a:r>
          <a:endParaRPr lang="en-US" sz="2200" kern="1200" dirty="0"/>
        </a:p>
      </dsp:txBody>
      <dsp:txXfrm>
        <a:off x="591168" y="3839131"/>
        <a:ext cx="9924431" cy="51183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A92F6B-9353-4F44-9AEF-14E346ACE57E}">
      <dsp:nvSpPr>
        <dsp:cNvPr id="0" name=""/>
        <dsp:cNvSpPr/>
      </dsp:nvSpPr>
      <dsp:spPr>
        <a:xfrm>
          <a:off x="4554" y="1378676"/>
          <a:ext cx="1361182" cy="816709"/>
        </a:xfrm>
        <a:prstGeom prst="roundRect">
          <a:avLst>
            <a:gd name="adj" fmla="val 1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Sender</a:t>
          </a:r>
        </a:p>
      </dsp:txBody>
      <dsp:txXfrm>
        <a:off x="28475" y="1402597"/>
        <a:ext cx="1313340" cy="768867"/>
      </dsp:txXfrm>
    </dsp:sp>
    <dsp:sp modelId="{1CB7C810-F180-4804-A144-665545135DC3}">
      <dsp:nvSpPr>
        <dsp:cNvPr id="0" name=""/>
        <dsp:cNvSpPr/>
      </dsp:nvSpPr>
      <dsp:spPr>
        <a:xfrm>
          <a:off x="1379667" y="1618244"/>
          <a:ext cx="532943" cy="337573"/>
        </a:xfrm>
        <a:prstGeom prst="rightArrow">
          <a:avLst>
            <a:gd name="adj1" fmla="val 60000"/>
            <a:gd name="adj2" fmla="val 50000"/>
          </a:avLst>
        </a:prstGeom>
        <a:solidFill>
          <a:srgbClr val="7030A0"/>
        </a:solidFill>
        <a:ln>
          <a:noFill/>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1379667" y="1685759"/>
        <a:ext cx="431671" cy="202543"/>
      </dsp:txXfrm>
    </dsp:sp>
    <dsp:sp modelId="{8FB6F1E0-54B4-482D-8C37-145C37C83926}">
      <dsp:nvSpPr>
        <dsp:cNvPr id="0" name=""/>
        <dsp:cNvSpPr/>
      </dsp:nvSpPr>
      <dsp:spPr>
        <a:xfrm>
          <a:off x="1910208" y="1378676"/>
          <a:ext cx="1361182" cy="816709"/>
        </a:xfrm>
        <a:prstGeom prst="roundRect">
          <a:avLst>
            <a:gd name="adj" fmla="val 1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Message</a:t>
          </a:r>
        </a:p>
      </dsp:txBody>
      <dsp:txXfrm>
        <a:off x="1934129" y="1402597"/>
        <a:ext cx="1313340" cy="768867"/>
      </dsp:txXfrm>
    </dsp:sp>
    <dsp:sp modelId="{C8B2F42D-E3A1-4A55-9DF9-E43511D61114}">
      <dsp:nvSpPr>
        <dsp:cNvPr id="0" name=""/>
        <dsp:cNvSpPr/>
      </dsp:nvSpPr>
      <dsp:spPr>
        <a:xfrm>
          <a:off x="3295425" y="1618244"/>
          <a:ext cx="512737" cy="337573"/>
        </a:xfrm>
        <a:prstGeom prst="rightArrow">
          <a:avLst>
            <a:gd name="adj1" fmla="val 60000"/>
            <a:gd name="adj2" fmla="val 50000"/>
          </a:avLst>
        </a:prstGeom>
        <a:solidFill>
          <a:srgbClr val="7030A0"/>
        </a:solidFill>
        <a:ln>
          <a:noFill/>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3295425" y="1685759"/>
        <a:ext cx="411465" cy="202543"/>
      </dsp:txXfrm>
    </dsp:sp>
    <dsp:sp modelId="{640AEC15-ABCB-45A5-8537-F45158A4DF3A}">
      <dsp:nvSpPr>
        <dsp:cNvPr id="0" name=""/>
        <dsp:cNvSpPr/>
      </dsp:nvSpPr>
      <dsp:spPr>
        <a:xfrm>
          <a:off x="3815863" y="1378676"/>
          <a:ext cx="1361182" cy="816709"/>
        </a:xfrm>
        <a:prstGeom prst="roundRect">
          <a:avLst>
            <a:gd name="adj" fmla="val 1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Receiver</a:t>
          </a:r>
        </a:p>
      </dsp:txBody>
      <dsp:txXfrm>
        <a:off x="3839784" y="1402597"/>
        <a:ext cx="1313340" cy="76886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70048B-9982-42BD-9613-22FBE4D6212D}">
      <dsp:nvSpPr>
        <dsp:cNvPr id="0" name=""/>
        <dsp:cNvSpPr/>
      </dsp:nvSpPr>
      <dsp:spPr>
        <a:xfrm>
          <a:off x="0" y="39687"/>
          <a:ext cx="3286125" cy="1971675"/>
        </a:xfrm>
        <a:prstGeom prst="rect">
          <a:avLst/>
        </a:prstGeom>
        <a:solidFill>
          <a:schemeClr val="accent4">
            <a:lumMod val="75000"/>
          </a:schemeClr>
        </a:solidFill>
        <a:ln>
          <a:noFill/>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0">
          <a:scrgbClr r="0" g="0" b="0"/>
        </a:lnRef>
        <a:fillRef idx="3">
          <a:scrgbClr r="0" g="0" b="0"/>
        </a:fillRef>
        <a:effectRef idx="2">
          <a:scrgbClr r="0" g="0" b="0"/>
        </a:effectRef>
        <a:fontRef idx="minor">
          <a:schemeClr val="lt1"/>
        </a:fontRef>
      </dsp:style>
      <dsp:txBody>
        <a:bodyPr spcFirstLastPara="0" vert="horz" wrap="square" lIns="167640" tIns="167640" rIns="167640" bIns="167640" numCol="1" spcCol="1270" anchor="ctr" anchorCtr="0">
          <a:noAutofit/>
        </a:bodyPr>
        <a:lstStyle/>
        <a:p>
          <a:pPr marL="0" lvl="0" indent="0" algn="ctr" defTabSz="1955800">
            <a:lnSpc>
              <a:spcPct val="90000"/>
            </a:lnSpc>
            <a:spcBef>
              <a:spcPct val="0"/>
            </a:spcBef>
            <a:spcAft>
              <a:spcPct val="35000"/>
            </a:spcAft>
            <a:buNone/>
          </a:pPr>
          <a:r>
            <a:rPr lang="en-US" sz="4400" b="0" kern="1200" dirty="0"/>
            <a:t>Respectful</a:t>
          </a:r>
          <a:endParaRPr lang="en-US" sz="4400" kern="1200" dirty="0"/>
        </a:p>
      </dsp:txBody>
      <dsp:txXfrm>
        <a:off x="0" y="39687"/>
        <a:ext cx="3286125" cy="1971675"/>
      </dsp:txXfrm>
    </dsp:sp>
    <dsp:sp modelId="{951186CA-F907-4ABB-9293-6EFAAED61251}">
      <dsp:nvSpPr>
        <dsp:cNvPr id="0" name=""/>
        <dsp:cNvSpPr/>
      </dsp:nvSpPr>
      <dsp:spPr>
        <a:xfrm>
          <a:off x="3614737" y="39687"/>
          <a:ext cx="3286125" cy="1971675"/>
        </a:xfrm>
        <a:prstGeom prst="rect">
          <a:avLst/>
        </a:prstGeom>
        <a:solidFill>
          <a:schemeClr val="accent4">
            <a:lumMod val="75000"/>
          </a:schemeClr>
        </a:solidFill>
        <a:ln>
          <a:noFill/>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0">
          <a:scrgbClr r="0" g="0" b="0"/>
        </a:lnRef>
        <a:fillRef idx="3">
          <a:scrgbClr r="0" g="0" b="0"/>
        </a:fillRef>
        <a:effectRef idx="2">
          <a:scrgbClr r="0" g="0" b="0"/>
        </a:effectRef>
        <a:fontRef idx="minor">
          <a:schemeClr val="lt1"/>
        </a:fontRef>
      </dsp:style>
      <dsp:txBody>
        <a:bodyPr spcFirstLastPara="0" vert="horz" wrap="square" lIns="167640" tIns="167640" rIns="167640" bIns="167640" numCol="1" spcCol="1270" anchor="ctr" anchorCtr="0">
          <a:noAutofit/>
        </a:bodyPr>
        <a:lstStyle/>
        <a:p>
          <a:pPr marL="0" lvl="0" indent="0" algn="ctr" defTabSz="1955800">
            <a:lnSpc>
              <a:spcPct val="90000"/>
            </a:lnSpc>
            <a:spcBef>
              <a:spcPct val="0"/>
            </a:spcBef>
            <a:spcAft>
              <a:spcPct val="35000"/>
            </a:spcAft>
            <a:buNone/>
          </a:pPr>
          <a:r>
            <a:rPr lang="en-US" sz="4400" b="0" kern="1200" dirty="0"/>
            <a:t>Purpose- driven</a:t>
          </a:r>
          <a:endParaRPr lang="en-US" sz="4400" kern="1200" dirty="0"/>
        </a:p>
      </dsp:txBody>
      <dsp:txXfrm>
        <a:off x="3614737" y="39687"/>
        <a:ext cx="3286125" cy="1971675"/>
      </dsp:txXfrm>
    </dsp:sp>
    <dsp:sp modelId="{74B3BAF3-633A-4C61-95CE-B084D115E37D}">
      <dsp:nvSpPr>
        <dsp:cNvPr id="0" name=""/>
        <dsp:cNvSpPr/>
      </dsp:nvSpPr>
      <dsp:spPr>
        <a:xfrm>
          <a:off x="7229475" y="39687"/>
          <a:ext cx="3286125" cy="1971675"/>
        </a:xfrm>
        <a:prstGeom prst="rect">
          <a:avLst/>
        </a:prstGeom>
        <a:solidFill>
          <a:schemeClr val="accent4">
            <a:lumMod val="75000"/>
          </a:schemeClr>
        </a:solidFill>
        <a:ln>
          <a:noFill/>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0">
          <a:scrgbClr r="0" g="0" b="0"/>
        </a:lnRef>
        <a:fillRef idx="3">
          <a:scrgbClr r="0" g="0" b="0"/>
        </a:fillRef>
        <a:effectRef idx="2">
          <a:scrgbClr r="0" g="0" b="0"/>
        </a:effectRef>
        <a:fontRef idx="minor">
          <a:schemeClr val="lt1"/>
        </a:fontRef>
      </dsp:style>
      <dsp:txBody>
        <a:bodyPr spcFirstLastPara="0" vert="horz" wrap="square" lIns="167640" tIns="167640" rIns="167640" bIns="167640" numCol="1" spcCol="1270" anchor="ctr" anchorCtr="0">
          <a:noAutofit/>
        </a:bodyPr>
        <a:lstStyle/>
        <a:p>
          <a:pPr marL="0" lvl="0" indent="0" algn="ctr" defTabSz="1955800">
            <a:lnSpc>
              <a:spcPct val="90000"/>
            </a:lnSpc>
            <a:spcBef>
              <a:spcPct val="0"/>
            </a:spcBef>
            <a:spcAft>
              <a:spcPct val="35000"/>
            </a:spcAft>
            <a:buNone/>
          </a:pPr>
          <a:r>
            <a:rPr lang="en-US" sz="4400" b="0" kern="1200" dirty="0"/>
            <a:t>Patient- centered</a:t>
          </a:r>
          <a:endParaRPr lang="en-US" sz="4400" kern="1200" dirty="0"/>
        </a:p>
      </dsp:txBody>
      <dsp:txXfrm>
        <a:off x="7229475" y="39687"/>
        <a:ext cx="3286125" cy="1971675"/>
      </dsp:txXfrm>
    </dsp:sp>
    <dsp:sp modelId="{EB7258D6-BC74-42F1-B309-FD219AEC380A}">
      <dsp:nvSpPr>
        <dsp:cNvPr id="0" name=""/>
        <dsp:cNvSpPr/>
      </dsp:nvSpPr>
      <dsp:spPr>
        <a:xfrm>
          <a:off x="0" y="2339975"/>
          <a:ext cx="3286125" cy="1971675"/>
        </a:xfrm>
        <a:prstGeom prst="rect">
          <a:avLst/>
        </a:prstGeom>
        <a:solidFill>
          <a:schemeClr val="accent4">
            <a:lumMod val="75000"/>
          </a:schemeClr>
        </a:solidFill>
        <a:ln>
          <a:noFill/>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0">
          <a:scrgbClr r="0" g="0" b="0"/>
        </a:lnRef>
        <a:fillRef idx="3">
          <a:scrgbClr r="0" g="0" b="0"/>
        </a:fillRef>
        <a:effectRef idx="2">
          <a:scrgbClr r="0" g="0" b="0"/>
        </a:effectRef>
        <a:fontRef idx="minor">
          <a:schemeClr val="lt1"/>
        </a:fontRef>
      </dsp:style>
      <dsp:txBody>
        <a:bodyPr spcFirstLastPara="0" vert="horz" wrap="square" lIns="167640" tIns="167640" rIns="167640" bIns="167640" numCol="1" spcCol="1270" anchor="ctr" anchorCtr="0">
          <a:noAutofit/>
        </a:bodyPr>
        <a:lstStyle/>
        <a:p>
          <a:pPr marL="0" lvl="0" indent="0" algn="ctr" defTabSz="1955800">
            <a:lnSpc>
              <a:spcPct val="90000"/>
            </a:lnSpc>
            <a:spcBef>
              <a:spcPct val="0"/>
            </a:spcBef>
            <a:spcAft>
              <a:spcPct val="35000"/>
            </a:spcAft>
            <a:buNone/>
          </a:pPr>
          <a:r>
            <a:rPr lang="en-US" sz="4400" b="0" kern="1200" dirty="0"/>
            <a:t>Open-minded</a:t>
          </a:r>
          <a:endParaRPr lang="en-US" sz="4400" kern="1200" dirty="0"/>
        </a:p>
      </dsp:txBody>
      <dsp:txXfrm>
        <a:off x="0" y="2339975"/>
        <a:ext cx="3286125" cy="1971675"/>
      </dsp:txXfrm>
    </dsp:sp>
    <dsp:sp modelId="{912F0D3C-85D9-4624-890E-FC6356BDC2DF}">
      <dsp:nvSpPr>
        <dsp:cNvPr id="0" name=""/>
        <dsp:cNvSpPr/>
      </dsp:nvSpPr>
      <dsp:spPr>
        <a:xfrm>
          <a:off x="3614737" y="2339975"/>
          <a:ext cx="3286125" cy="1971675"/>
        </a:xfrm>
        <a:prstGeom prst="rect">
          <a:avLst/>
        </a:prstGeom>
        <a:solidFill>
          <a:schemeClr val="accent4">
            <a:lumMod val="75000"/>
          </a:schemeClr>
        </a:solidFill>
        <a:ln>
          <a:noFill/>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0">
          <a:scrgbClr r="0" g="0" b="0"/>
        </a:lnRef>
        <a:fillRef idx="3">
          <a:scrgbClr r="0" g="0" b="0"/>
        </a:fillRef>
        <a:effectRef idx="2">
          <a:scrgbClr r="0" g="0" b="0"/>
        </a:effectRef>
        <a:fontRef idx="minor">
          <a:schemeClr val="lt1"/>
        </a:fontRef>
      </dsp:style>
      <dsp:txBody>
        <a:bodyPr spcFirstLastPara="0" vert="horz" wrap="square" lIns="167640" tIns="167640" rIns="167640" bIns="167640" numCol="1" spcCol="1270" anchor="ctr" anchorCtr="0">
          <a:noAutofit/>
        </a:bodyPr>
        <a:lstStyle/>
        <a:p>
          <a:pPr marL="0" lvl="0" indent="0" algn="ctr" defTabSz="1955800">
            <a:lnSpc>
              <a:spcPct val="90000"/>
            </a:lnSpc>
            <a:spcBef>
              <a:spcPct val="0"/>
            </a:spcBef>
            <a:spcAft>
              <a:spcPct val="35000"/>
            </a:spcAft>
            <a:buNone/>
          </a:pPr>
          <a:r>
            <a:rPr lang="en-US" sz="4400" b="0" kern="1200" dirty="0"/>
            <a:t>Displays patience</a:t>
          </a:r>
          <a:endParaRPr lang="en-US" sz="4400" kern="1200" dirty="0"/>
        </a:p>
      </dsp:txBody>
      <dsp:txXfrm>
        <a:off x="3614737" y="2339975"/>
        <a:ext cx="3286125" cy="1971675"/>
      </dsp:txXfrm>
    </dsp:sp>
    <dsp:sp modelId="{C7B8ED6C-2EBA-4E80-B8EC-29F6F55BAA53}">
      <dsp:nvSpPr>
        <dsp:cNvPr id="0" name=""/>
        <dsp:cNvSpPr/>
      </dsp:nvSpPr>
      <dsp:spPr>
        <a:xfrm>
          <a:off x="7229475" y="2339975"/>
          <a:ext cx="3286125" cy="1971675"/>
        </a:xfrm>
        <a:prstGeom prst="rect">
          <a:avLst/>
        </a:prstGeom>
        <a:solidFill>
          <a:schemeClr val="accent4">
            <a:lumMod val="75000"/>
          </a:schemeClr>
        </a:solidFill>
        <a:ln>
          <a:noFill/>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0">
          <a:scrgbClr r="0" g="0" b="0"/>
        </a:lnRef>
        <a:fillRef idx="3">
          <a:scrgbClr r="0" g="0" b="0"/>
        </a:fillRef>
        <a:effectRef idx="2">
          <a:scrgbClr r="0" g="0" b="0"/>
        </a:effectRef>
        <a:fontRef idx="minor">
          <a:schemeClr val="lt1"/>
        </a:fontRef>
      </dsp:style>
      <dsp:txBody>
        <a:bodyPr spcFirstLastPara="0" vert="horz" wrap="square" lIns="167640" tIns="167640" rIns="167640" bIns="167640" numCol="1" spcCol="1270" anchor="ctr" anchorCtr="0">
          <a:noAutofit/>
        </a:bodyPr>
        <a:lstStyle/>
        <a:p>
          <a:pPr marL="0" lvl="0" indent="0" algn="ctr" defTabSz="1955800">
            <a:lnSpc>
              <a:spcPct val="90000"/>
            </a:lnSpc>
            <a:spcBef>
              <a:spcPct val="0"/>
            </a:spcBef>
            <a:spcAft>
              <a:spcPct val="35000"/>
            </a:spcAft>
            <a:buNone/>
          </a:pPr>
          <a:r>
            <a:rPr lang="en-US" sz="4400" b="0" kern="1200" dirty="0"/>
            <a:t>Inclusive</a:t>
          </a:r>
          <a:endParaRPr lang="en-US" sz="4400" kern="1200" dirty="0"/>
        </a:p>
      </dsp:txBody>
      <dsp:txXfrm>
        <a:off x="7229475" y="2339975"/>
        <a:ext cx="3286125" cy="197167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3463B8-01E8-484F-92D2-01CC6F961266}">
      <dsp:nvSpPr>
        <dsp:cNvPr id="0" name=""/>
        <dsp:cNvSpPr/>
      </dsp:nvSpPr>
      <dsp:spPr>
        <a:xfrm>
          <a:off x="2103120" y="2201"/>
          <a:ext cx="8412480" cy="966116"/>
        </a:xfrm>
        <a:prstGeom prst="rect">
          <a:avLst/>
        </a:prstGeom>
        <a:solidFill>
          <a:schemeClr val="accent4">
            <a:lumMod val="75000"/>
          </a:schemeClr>
        </a:solidFill>
        <a:ln w="9525"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1">
          <a:scrgbClr r="0" g="0" b="0"/>
        </a:lnRef>
        <a:fillRef idx="3">
          <a:scrgbClr r="0" g="0" b="0"/>
        </a:fillRef>
        <a:effectRef idx="2">
          <a:scrgbClr r="0" g="0" b="0"/>
        </a:effectRef>
        <a:fontRef idx="minor">
          <a:schemeClr val="lt1"/>
        </a:fontRef>
      </dsp:style>
      <dsp:txBody>
        <a:bodyPr spcFirstLastPara="0" vert="horz" wrap="square" lIns="163225" tIns="245393" rIns="163225" bIns="245393" numCol="1" spcCol="1270" anchor="ctr" anchorCtr="0">
          <a:noAutofit/>
        </a:bodyPr>
        <a:lstStyle/>
        <a:p>
          <a:pPr marL="0" lvl="0" indent="0" algn="l" defTabSz="1066800">
            <a:lnSpc>
              <a:spcPct val="90000"/>
            </a:lnSpc>
            <a:spcBef>
              <a:spcPct val="0"/>
            </a:spcBef>
            <a:spcAft>
              <a:spcPct val="35000"/>
            </a:spcAft>
            <a:buNone/>
          </a:pPr>
          <a:r>
            <a:rPr lang="en-US" sz="2400" kern="1200" dirty="0"/>
            <a:t>Provide positive feedback</a:t>
          </a:r>
        </a:p>
      </dsp:txBody>
      <dsp:txXfrm>
        <a:off x="2103120" y="2201"/>
        <a:ext cx="8412480" cy="966116"/>
      </dsp:txXfrm>
    </dsp:sp>
    <dsp:sp modelId="{73BE33F1-57D8-42DB-8727-2D451FB9D572}">
      <dsp:nvSpPr>
        <dsp:cNvPr id="0" name=""/>
        <dsp:cNvSpPr/>
      </dsp:nvSpPr>
      <dsp:spPr>
        <a:xfrm>
          <a:off x="0" y="2201"/>
          <a:ext cx="2103120" cy="966116"/>
        </a:xfrm>
        <a:prstGeom prst="rect">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1290" tIns="95431" rIns="111290" bIns="95431" numCol="1" spcCol="1270" anchor="ctr" anchorCtr="0">
          <a:noAutofit/>
        </a:bodyPr>
        <a:lstStyle/>
        <a:p>
          <a:pPr marL="0" lvl="0" indent="0" algn="ctr" defTabSz="1244600">
            <a:lnSpc>
              <a:spcPct val="90000"/>
            </a:lnSpc>
            <a:spcBef>
              <a:spcPct val="0"/>
            </a:spcBef>
            <a:spcAft>
              <a:spcPct val="35000"/>
            </a:spcAft>
            <a:buNone/>
          </a:pPr>
          <a:r>
            <a:rPr lang="en-US" sz="2800" kern="1200"/>
            <a:t>Provide</a:t>
          </a:r>
        </a:p>
      </dsp:txBody>
      <dsp:txXfrm>
        <a:off x="0" y="2201"/>
        <a:ext cx="2103120" cy="966116"/>
      </dsp:txXfrm>
    </dsp:sp>
    <dsp:sp modelId="{A445313F-B51C-458F-BAC5-D7FE6D1A5122}">
      <dsp:nvSpPr>
        <dsp:cNvPr id="0" name=""/>
        <dsp:cNvSpPr/>
      </dsp:nvSpPr>
      <dsp:spPr>
        <a:xfrm>
          <a:off x="2103120" y="1026284"/>
          <a:ext cx="8412480" cy="966116"/>
        </a:xfrm>
        <a:prstGeom prst="rect">
          <a:avLst/>
        </a:prstGeom>
        <a:solidFill>
          <a:schemeClr val="accent4">
            <a:lumMod val="75000"/>
          </a:schemeClr>
        </a:solidFill>
        <a:ln w="9525"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1">
          <a:scrgbClr r="0" g="0" b="0"/>
        </a:lnRef>
        <a:fillRef idx="3">
          <a:scrgbClr r="0" g="0" b="0"/>
        </a:fillRef>
        <a:effectRef idx="2">
          <a:scrgbClr r="0" g="0" b="0"/>
        </a:effectRef>
        <a:fontRef idx="minor">
          <a:schemeClr val="lt1"/>
        </a:fontRef>
      </dsp:style>
      <dsp:txBody>
        <a:bodyPr spcFirstLastPara="0" vert="horz" wrap="square" lIns="163225" tIns="245393" rIns="163225" bIns="245393" numCol="1" spcCol="1270" anchor="ctr" anchorCtr="0">
          <a:noAutofit/>
        </a:bodyPr>
        <a:lstStyle/>
        <a:p>
          <a:pPr marL="0" lvl="0" indent="0" algn="l" defTabSz="1066800">
            <a:lnSpc>
              <a:spcPct val="90000"/>
            </a:lnSpc>
            <a:spcBef>
              <a:spcPct val="0"/>
            </a:spcBef>
            <a:spcAft>
              <a:spcPct val="35000"/>
            </a:spcAft>
            <a:buNone/>
          </a:pPr>
          <a:r>
            <a:rPr lang="en-US" sz="2400" kern="1200" dirty="0"/>
            <a:t>Listen to all suggestions</a:t>
          </a:r>
        </a:p>
      </dsp:txBody>
      <dsp:txXfrm>
        <a:off x="2103120" y="1026284"/>
        <a:ext cx="8412480" cy="966116"/>
      </dsp:txXfrm>
    </dsp:sp>
    <dsp:sp modelId="{7ED4B4D1-2544-4182-A08C-CF310394C64A}">
      <dsp:nvSpPr>
        <dsp:cNvPr id="0" name=""/>
        <dsp:cNvSpPr/>
      </dsp:nvSpPr>
      <dsp:spPr>
        <a:xfrm>
          <a:off x="0" y="1026284"/>
          <a:ext cx="2103120" cy="966116"/>
        </a:xfrm>
        <a:prstGeom prst="rect">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1290" tIns="95431" rIns="111290" bIns="95431" numCol="1" spcCol="1270" anchor="ctr" anchorCtr="0">
          <a:noAutofit/>
        </a:bodyPr>
        <a:lstStyle/>
        <a:p>
          <a:pPr marL="0" lvl="0" indent="0" algn="ctr" defTabSz="1244600">
            <a:lnSpc>
              <a:spcPct val="90000"/>
            </a:lnSpc>
            <a:spcBef>
              <a:spcPct val="0"/>
            </a:spcBef>
            <a:spcAft>
              <a:spcPct val="35000"/>
            </a:spcAft>
            <a:buNone/>
          </a:pPr>
          <a:r>
            <a:rPr lang="en-US" sz="2800" kern="1200"/>
            <a:t>Listen</a:t>
          </a:r>
        </a:p>
      </dsp:txBody>
      <dsp:txXfrm>
        <a:off x="0" y="1026284"/>
        <a:ext cx="2103120" cy="966116"/>
      </dsp:txXfrm>
    </dsp:sp>
    <dsp:sp modelId="{68595F2A-D4C2-4EBB-8C9E-F1285E3F0F3B}">
      <dsp:nvSpPr>
        <dsp:cNvPr id="0" name=""/>
        <dsp:cNvSpPr/>
      </dsp:nvSpPr>
      <dsp:spPr>
        <a:xfrm>
          <a:off x="2103120" y="2050367"/>
          <a:ext cx="8412480" cy="966116"/>
        </a:xfrm>
        <a:prstGeom prst="rect">
          <a:avLst/>
        </a:prstGeom>
        <a:solidFill>
          <a:schemeClr val="accent4">
            <a:lumMod val="75000"/>
          </a:schemeClr>
        </a:solidFill>
        <a:ln w="9525"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1">
          <a:scrgbClr r="0" g="0" b="0"/>
        </a:lnRef>
        <a:fillRef idx="3">
          <a:scrgbClr r="0" g="0" b="0"/>
        </a:fillRef>
        <a:effectRef idx="2">
          <a:scrgbClr r="0" g="0" b="0"/>
        </a:effectRef>
        <a:fontRef idx="minor">
          <a:schemeClr val="lt1"/>
        </a:fontRef>
      </dsp:style>
      <dsp:txBody>
        <a:bodyPr spcFirstLastPara="0" vert="horz" wrap="square" lIns="163225" tIns="245393" rIns="163225" bIns="245393" numCol="1" spcCol="1270" anchor="ctr" anchorCtr="0">
          <a:noAutofit/>
        </a:bodyPr>
        <a:lstStyle/>
        <a:p>
          <a:pPr marL="0" lvl="0" indent="0" algn="l" defTabSz="1066800">
            <a:lnSpc>
              <a:spcPct val="90000"/>
            </a:lnSpc>
            <a:spcBef>
              <a:spcPct val="0"/>
            </a:spcBef>
            <a:spcAft>
              <a:spcPct val="35000"/>
            </a:spcAft>
            <a:buNone/>
          </a:pPr>
          <a:r>
            <a:rPr lang="en-US" sz="2400" kern="1200" dirty="0"/>
            <a:t>Recognize contributions of team members</a:t>
          </a:r>
        </a:p>
      </dsp:txBody>
      <dsp:txXfrm>
        <a:off x="2103120" y="2050367"/>
        <a:ext cx="8412480" cy="966116"/>
      </dsp:txXfrm>
    </dsp:sp>
    <dsp:sp modelId="{B25B1E32-6EF7-443E-B3A6-3D454E179FB9}">
      <dsp:nvSpPr>
        <dsp:cNvPr id="0" name=""/>
        <dsp:cNvSpPr/>
      </dsp:nvSpPr>
      <dsp:spPr>
        <a:xfrm>
          <a:off x="0" y="2050367"/>
          <a:ext cx="2103120" cy="966116"/>
        </a:xfrm>
        <a:prstGeom prst="rect">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1290" tIns="95431" rIns="111290" bIns="95431" numCol="1" spcCol="1270" anchor="ctr" anchorCtr="0">
          <a:noAutofit/>
        </a:bodyPr>
        <a:lstStyle/>
        <a:p>
          <a:pPr marL="0" lvl="0" indent="0" algn="ctr" defTabSz="1244600">
            <a:lnSpc>
              <a:spcPct val="90000"/>
            </a:lnSpc>
            <a:spcBef>
              <a:spcPct val="0"/>
            </a:spcBef>
            <a:spcAft>
              <a:spcPct val="35000"/>
            </a:spcAft>
            <a:buNone/>
          </a:pPr>
          <a:r>
            <a:rPr lang="en-US" sz="2800" kern="1200"/>
            <a:t>Recognize</a:t>
          </a:r>
        </a:p>
      </dsp:txBody>
      <dsp:txXfrm>
        <a:off x="0" y="2050367"/>
        <a:ext cx="2103120" cy="966116"/>
      </dsp:txXfrm>
    </dsp:sp>
    <dsp:sp modelId="{94D377EC-7A72-443F-8776-A3F57982E413}">
      <dsp:nvSpPr>
        <dsp:cNvPr id="0" name=""/>
        <dsp:cNvSpPr/>
      </dsp:nvSpPr>
      <dsp:spPr>
        <a:xfrm>
          <a:off x="2103120" y="3074450"/>
          <a:ext cx="8412480" cy="966116"/>
        </a:xfrm>
        <a:prstGeom prst="rect">
          <a:avLst/>
        </a:prstGeom>
        <a:solidFill>
          <a:schemeClr val="accent4">
            <a:lumMod val="75000"/>
          </a:schemeClr>
        </a:solidFill>
        <a:ln w="9525"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1">
          <a:scrgbClr r="0" g="0" b="0"/>
        </a:lnRef>
        <a:fillRef idx="3">
          <a:scrgbClr r="0" g="0" b="0"/>
        </a:fillRef>
        <a:effectRef idx="2">
          <a:scrgbClr r="0" g="0" b="0"/>
        </a:effectRef>
        <a:fontRef idx="minor">
          <a:schemeClr val="lt1"/>
        </a:fontRef>
      </dsp:style>
      <dsp:txBody>
        <a:bodyPr spcFirstLastPara="0" vert="horz" wrap="square" lIns="163225" tIns="245393" rIns="163225" bIns="245393" numCol="1" spcCol="1270" anchor="ctr" anchorCtr="0">
          <a:noAutofit/>
        </a:bodyPr>
        <a:lstStyle/>
        <a:p>
          <a:pPr marL="0" lvl="0" indent="0" algn="l" defTabSz="1066800">
            <a:lnSpc>
              <a:spcPct val="90000"/>
            </a:lnSpc>
            <a:spcBef>
              <a:spcPct val="0"/>
            </a:spcBef>
            <a:spcAft>
              <a:spcPct val="35000"/>
            </a:spcAft>
            <a:buNone/>
          </a:pPr>
          <a:r>
            <a:rPr lang="en-US" sz="2400" kern="1200" dirty="0"/>
            <a:t>Discuss rather than dictate</a:t>
          </a:r>
        </a:p>
      </dsp:txBody>
      <dsp:txXfrm>
        <a:off x="2103120" y="3074450"/>
        <a:ext cx="8412480" cy="966116"/>
      </dsp:txXfrm>
    </dsp:sp>
    <dsp:sp modelId="{F85ED57E-7530-4B3A-B0B3-B5540039499F}">
      <dsp:nvSpPr>
        <dsp:cNvPr id="0" name=""/>
        <dsp:cNvSpPr/>
      </dsp:nvSpPr>
      <dsp:spPr>
        <a:xfrm>
          <a:off x="0" y="3074450"/>
          <a:ext cx="2103120" cy="966116"/>
        </a:xfrm>
        <a:prstGeom prst="rect">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1290" tIns="95431" rIns="111290" bIns="95431" numCol="1" spcCol="1270" anchor="ctr" anchorCtr="0">
          <a:noAutofit/>
        </a:bodyPr>
        <a:lstStyle/>
        <a:p>
          <a:pPr marL="0" lvl="0" indent="0" algn="ctr" defTabSz="1244600">
            <a:lnSpc>
              <a:spcPct val="90000"/>
            </a:lnSpc>
            <a:spcBef>
              <a:spcPct val="0"/>
            </a:spcBef>
            <a:spcAft>
              <a:spcPct val="35000"/>
            </a:spcAft>
            <a:buNone/>
          </a:pPr>
          <a:r>
            <a:rPr lang="en-US" sz="2800" kern="1200"/>
            <a:t>Discuss</a:t>
          </a:r>
        </a:p>
      </dsp:txBody>
      <dsp:txXfrm>
        <a:off x="0" y="3074450"/>
        <a:ext cx="2103120" cy="966116"/>
      </dsp:txXfrm>
    </dsp:sp>
    <dsp:sp modelId="{F2E27941-B87B-4E19-99E6-5CF0BA28900E}">
      <dsp:nvSpPr>
        <dsp:cNvPr id="0" name=""/>
        <dsp:cNvSpPr/>
      </dsp:nvSpPr>
      <dsp:spPr>
        <a:xfrm>
          <a:off x="2103120" y="4098534"/>
          <a:ext cx="8412480" cy="966116"/>
        </a:xfrm>
        <a:prstGeom prst="rect">
          <a:avLst/>
        </a:prstGeom>
        <a:solidFill>
          <a:schemeClr val="accent4">
            <a:lumMod val="75000"/>
          </a:schemeClr>
        </a:solidFill>
        <a:ln w="9525"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1">
          <a:scrgbClr r="0" g="0" b="0"/>
        </a:lnRef>
        <a:fillRef idx="3">
          <a:scrgbClr r="0" g="0" b="0"/>
        </a:fillRef>
        <a:effectRef idx="2">
          <a:scrgbClr r="0" g="0" b="0"/>
        </a:effectRef>
        <a:fontRef idx="minor">
          <a:schemeClr val="lt1"/>
        </a:fontRef>
      </dsp:style>
      <dsp:txBody>
        <a:bodyPr spcFirstLastPara="0" vert="horz" wrap="square" lIns="163225" tIns="245393" rIns="163225" bIns="245393" numCol="1" spcCol="1270" anchor="ctr" anchorCtr="0">
          <a:noAutofit/>
        </a:bodyPr>
        <a:lstStyle/>
        <a:p>
          <a:pPr marL="0" lvl="0" indent="0" algn="l" defTabSz="1066800">
            <a:lnSpc>
              <a:spcPct val="90000"/>
            </a:lnSpc>
            <a:spcBef>
              <a:spcPct val="0"/>
            </a:spcBef>
            <a:spcAft>
              <a:spcPct val="35000"/>
            </a:spcAft>
            <a:buNone/>
          </a:pPr>
          <a:r>
            <a:rPr lang="en-US" sz="2400" kern="1200" dirty="0"/>
            <a:t>Bring client/family in where and when needed</a:t>
          </a:r>
        </a:p>
      </dsp:txBody>
      <dsp:txXfrm>
        <a:off x="2103120" y="4098534"/>
        <a:ext cx="8412480" cy="966116"/>
      </dsp:txXfrm>
    </dsp:sp>
    <dsp:sp modelId="{1B303F91-3A5D-4FD6-AF2C-C865EDABF8AD}">
      <dsp:nvSpPr>
        <dsp:cNvPr id="0" name=""/>
        <dsp:cNvSpPr/>
      </dsp:nvSpPr>
      <dsp:spPr>
        <a:xfrm>
          <a:off x="0" y="4098534"/>
          <a:ext cx="2103120" cy="966116"/>
        </a:xfrm>
        <a:prstGeom prst="rect">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1290" tIns="95431" rIns="111290" bIns="95431" numCol="1" spcCol="1270" anchor="ctr" anchorCtr="0">
          <a:noAutofit/>
        </a:bodyPr>
        <a:lstStyle/>
        <a:p>
          <a:pPr marL="0" lvl="0" indent="0" algn="ctr" defTabSz="1244600">
            <a:lnSpc>
              <a:spcPct val="90000"/>
            </a:lnSpc>
            <a:spcBef>
              <a:spcPct val="0"/>
            </a:spcBef>
            <a:spcAft>
              <a:spcPct val="35000"/>
            </a:spcAft>
            <a:buNone/>
          </a:pPr>
          <a:r>
            <a:rPr lang="en-US" sz="2800" kern="1200"/>
            <a:t>Bring</a:t>
          </a:r>
        </a:p>
      </dsp:txBody>
      <dsp:txXfrm>
        <a:off x="0" y="4098534"/>
        <a:ext cx="2103120" cy="96611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27CE60-78FF-4E85-84B5-C5F835BB88B0}">
      <dsp:nvSpPr>
        <dsp:cNvPr id="0" name=""/>
        <dsp:cNvSpPr/>
      </dsp:nvSpPr>
      <dsp:spPr>
        <a:xfrm>
          <a:off x="0" y="1805"/>
          <a:ext cx="10515600" cy="915310"/>
        </a:xfrm>
        <a:prstGeom prst="roundRect">
          <a:avLst>
            <a:gd name="adj" fmla="val 10000"/>
          </a:avLst>
        </a:prstGeom>
        <a:solidFill>
          <a:schemeClr val="accent4">
            <a:lumMod val="60000"/>
            <a:lumOff val="40000"/>
          </a:schemeClr>
        </a:solidFill>
        <a:ln>
          <a:solidFill>
            <a:schemeClr val="accent4">
              <a:lumMod val="40000"/>
              <a:lumOff val="60000"/>
            </a:schemeClr>
          </a:solidFill>
        </a:ln>
        <a:effectLst/>
      </dsp:spPr>
      <dsp:style>
        <a:lnRef idx="0">
          <a:scrgbClr r="0" g="0" b="0"/>
        </a:lnRef>
        <a:fillRef idx="1">
          <a:scrgbClr r="0" g="0" b="0"/>
        </a:fillRef>
        <a:effectRef idx="0">
          <a:scrgbClr r="0" g="0" b="0"/>
        </a:effectRef>
        <a:fontRef idx="minor"/>
      </dsp:style>
    </dsp:sp>
    <dsp:sp modelId="{1704E172-6C5A-4C2B-81E9-976B5F60B8CE}">
      <dsp:nvSpPr>
        <dsp:cNvPr id="0" name=""/>
        <dsp:cNvSpPr/>
      </dsp:nvSpPr>
      <dsp:spPr>
        <a:xfrm>
          <a:off x="276881" y="207750"/>
          <a:ext cx="503420" cy="50342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D94AF5D-D9E3-49B6-94D8-D5F628207C79}">
      <dsp:nvSpPr>
        <dsp:cNvPr id="0" name=""/>
        <dsp:cNvSpPr/>
      </dsp:nvSpPr>
      <dsp:spPr>
        <a:xfrm>
          <a:off x="1057183" y="1805"/>
          <a:ext cx="9458416" cy="915310"/>
        </a:xfrm>
        <a:prstGeom prst="rect">
          <a:avLst/>
        </a:prstGeom>
        <a:noFill/>
        <a:ln>
          <a:solidFill>
            <a:schemeClr val="tx2">
              <a:lumMod val="20000"/>
              <a:lumOff val="80000"/>
            </a:schemeClr>
          </a:solidFill>
        </a:ln>
        <a:effectLst/>
      </dsp:spPr>
      <dsp:style>
        <a:lnRef idx="0">
          <a:scrgbClr r="0" g="0" b="0"/>
        </a:lnRef>
        <a:fillRef idx="0">
          <a:scrgbClr r="0" g="0" b="0"/>
        </a:fillRef>
        <a:effectRef idx="0">
          <a:scrgbClr r="0" g="0" b="0"/>
        </a:effectRef>
        <a:fontRef idx="minor"/>
      </dsp:style>
      <dsp:txBody>
        <a:bodyPr spcFirstLastPara="0" vert="horz" wrap="square" lIns="96870" tIns="96870" rIns="96870" bIns="96870" numCol="1" spcCol="1270" anchor="ctr" anchorCtr="0">
          <a:noAutofit/>
        </a:bodyPr>
        <a:lstStyle/>
        <a:p>
          <a:pPr marL="0" lvl="0" indent="0" algn="l" defTabSz="977900">
            <a:lnSpc>
              <a:spcPct val="90000"/>
            </a:lnSpc>
            <a:spcBef>
              <a:spcPct val="0"/>
            </a:spcBef>
            <a:spcAft>
              <a:spcPct val="35000"/>
            </a:spcAft>
            <a:buNone/>
          </a:pPr>
          <a:r>
            <a:rPr lang="en-US" sz="2200" b="0" kern="1200" dirty="0"/>
            <a:t>Must indicate personnel responsible for usage of data</a:t>
          </a:r>
          <a:endParaRPr lang="en-US" sz="2200" kern="1200" dirty="0"/>
        </a:p>
      </dsp:txBody>
      <dsp:txXfrm>
        <a:off x="1057183" y="1805"/>
        <a:ext cx="9458416" cy="915310"/>
      </dsp:txXfrm>
    </dsp:sp>
    <dsp:sp modelId="{44D3D4C2-F923-49C7-A3A7-0616D2F28588}">
      <dsp:nvSpPr>
        <dsp:cNvPr id="0" name=""/>
        <dsp:cNvSpPr/>
      </dsp:nvSpPr>
      <dsp:spPr>
        <a:xfrm>
          <a:off x="0" y="1145944"/>
          <a:ext cx="10515600" cy="915310"/>
        </a:xfrm>
        <a:prstGeom prst="roundRect">
          <a:avLst>
            <a:gd name="adj" fmla="val 10000"/>
          </a:avLst>
        </a:prstGeom>
        <a:solidFill>
          <a:schemeClr val="accent4">
            <a:lumMod val="60000"/>
            <a:lumOff val="40000"/>
          </a:schemeClr>
        </a:solidFill>
        <a:ln>
          <a:solidFill>
            <a:schemeClr val="accent4">
              <a:lumMod val="40000"/>
              <a:lumOff val="60000"/>
            </a:schemeClr>
          </a:solidFill>
        </a:ln>
        <a:effectLst/>
      </dsp:spPr>
      <dsp:style>
        <a:lnRef idx="0">
          <a:scrgbClr r="0" g="0" b="0"/>
        </a:lnRef>
        <a:fillRef idx="1">
          <a:scrgbClr r="0" g="0" b="0"/>
        </a:fillRef>
        <a:effectRef idx="0">
          <a:scrgbClr r="0" g="0" b="0"/>
        </a:effectRef>
        <a:fontRef idx="minor"/>
      </dsp:style>
    </dsp:sp>
    <dsp:sp modelId="{DADB2FAE-6448-4C9D-8F9B-89F83D5AA2D4}">
      <dsp:nvSpPr>
        <dsp:cNvPr id="0" name=""/>
        <dsp:cNvSpPr/>
      </dsp:nvSpPr>
      <dsp:spPr>
        <a:xfrm>
          <a:off x="276881" y="1351889"/>
          <a:ext cx="503420" cy="50342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D76F665F-5E67-4B15-8CD3-A5C6CC30C060}">
      <dsp:nvSpPr>
        <dsp:cNvPr id="0" name=""/>
        <dsp:cNvSpPr/>
      </dsp:nvSpPr>
      <dsp:spPr>
        <a:xfrm>
          <a:off x="1057183" y="1145944"/>
          <a:ext cx="9458416" cy="9153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870" tIns="96870" rIns="96870" bIns="96870" numCol="1" spcCol="1270" anchor="ctr" anchorCtr="0">
          <a:noAutofit/>
        </a:bodyPr>
        <a:lstStyle/>
        <a:p>
          <a:pPr marL="0" lvl="0" indent="0" algn="l" defTabSz="977900">
            <a:lnSpc>
              <a:spcPct val="90000"/>
            </a:lnSpc>
            <a:spcBef>
              <a:spcPct val="0"/>
            </a:spcBef>
            <a:spcAft>
              <a:spcPct val="35000"/>
            </a:spcAft>
            <a:buNone/>
          </a:pPr>
          <a:r>
            <a:rPr lang="en-US" sz="2200" b="0" kern="1200"/>
            <a:t>Importance of confidentiality</a:t>
          </a:r>
          <a:endParaRPr lang="en-US" sz="2200" kern="1200"/>
        </a:p>
      </dsp:txBody>
      <dsp:txXfrm>
        <a:off x="1057183" y="1145944"/>
        <a:ext cx="9458416" cy="915310"/>
      </dsp:txXfrm>
    </dsp:sp>
    <dsp:sp modelId="{5F87A616-D613-43D2-8DFD-70EF57D1DA56}">
      <dsp:nvSpPr>
        <dsp:cNvPr id="0" name=""/>
        <dsp:cNvSpPr/>
      </dsp:nvSpPr>
      <dsp:spPr>
        <a:xfrm>
          <a:off x="0" y="2290082"/>
          <a:ext cx="10515600" cy="915310"/>
        </a:xfrm>
        <a:prstGeom prst="roundRect">
          <a:avLst>
            <a:gd name="adj" fmla="val 10000"/>
          </a:avLst>
        </a:prstGeom>
        <a:solidFill>
          <a:schemeClr val="accent4">
            <a:lumMod val="60000"/>
            <a:lumOff val="40000"/>
          </a:schemeClr>
        </a:solidFill>
        <a:ln>
          <a:solidFill>
            <a:schemeClr val="accent4">
              <a:lumMod val="40000"/>
              <a:lumOff val="60000"/>
            </a:schemeClr>
          </a:solidFill>
        </a:ln>
        <a:effectLst/>
      </dsp:spPr>
      <dsp:style>
        <a:lnRef idx="0">
          <a:scrgbClr r="0" g="0" b="0"/>
        </a:lnRef>
        <a:fillRef idx="1">
          <a:scrgbClr r="0" g="0" b="0"/>
        </a:fillRef>
        <a:effectRef idx="0">
          <a:scrgbClr r="0" g="0" b="0"/>
        </a:effectRef>
        <a:fontRef idx="minor"/>
      </dsp:style>
    </dsp:sp>
    <dsp:sp modelId="{3478FCD5-F8C7-4990-A07E-E882FF697BB5}">
      <dsp:nvSpPr>
        <dsp:cNvPr id="0" name=""/>
        <dsp:cNvSpPr/>
      </dsp:nvSpPr>
      <dsp:spPr>
        <a:xfrm>
          <a:off x="276881" y="2496027"/>
          <a:ext cx="503420" cy="50342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A0846B9-5E94-41AF-BC69-0823A5843B81}">
      <dsp:nvSpPr>
        <dsp:cNvPr id="0" name=""/>
        <dsp:cNvSpPr/>
      </dsp:nvSpPr>
      <dsp:spPr>
        <a:xfrm>
          <a:off x="1057183" y="2290082"/>
          <a:ext cx="9458416" cy="9153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870" tIns="96870" rIns="96870" bIns="96870" numCol="1" spcCol="1270" anchor="ctr" anchorCtr="0">
          <a:noAutofit/>
        </a:bodyPr>
        <a:lstStyle/>
        <a:p>
          <a:pPr marL="0" lvl="0" indent="0" algn="l" defTabSz="977900">
            <a:lnSpc>
              <a:spcPct val="90000"/>
            </a:lnSpc>
            <a:spcBef>
              <a:spcPct val="0"/>
            </a:spcBef>
            <a:spcAft>
              <a:spcPct val="35000"/>
            </a:spcAft>
            <a:buNone/>
          </a:pPr>
          <a:r>
            <a:rPr lang="en-US" sz="2200" b="0" kern="1200"/>
            <a:t>Maintenance of devices</a:t>
          </a:r>
          <a:endParaRPr lang="en-US" sz="2200" kern="1200"/>
        </a:p>
      </dsp:txBody>
      <dsp:txXfrm>
        <a:off x="1057183" y="2290082"/>
        <a:ext cx="9458416" cy="915310"/>
      </dsp:txXfrm>
    </dsp:sp>
    <dsp:sp modelId="{C9EE5EF8-96A9-40E3-A54C-CFFE240C58D5}">
      <dsp:nvSpPr>
        <dsp:cNvPr id="0" name=""/>
        <dsp:cNvSpPr/>
      </dsp:nvSpPr>
      <dsp:spPr>
        <a:xfrm>
          <a:off x="0" y="3434221"/>
          <a:ext cx="10515600" cy="915310"/>
        </a:xfrm>
        <a:prstGeom prst="roundRect">
          <a:avLst>
            <a:gd name="adj" fmla="val 10000"/>
          </a:avLst>
        </a:prstGeom>
        <a:solidFill>
          <a:schemeClr val="accent4">
            <a:lumMod val="60000"/>
            <a:lumOff val="40000"/>
          </a:schemeClr>
        </a:solidFill>
        <a:ln>
          <a:solidFill>
            <a:schemeClr val="accent4">
              <a:lumMod val="40000"/>
              <a:lumOff val="60000"/>
            </a:schemeClr>
          </a:solidFill>
        </a:ln>
        <a:effectLst/>
      </dsp:spPr>
      <dsp:style>
        <a:lnRef idx="0">
          <a:scrgbClr r="0" g="0" b="0"/>
        </a:lnRef>
        <a:fillRef idx="1">
          <a:scrgbClr r="0" g="0" b="0"/>
        </a:fillRef>
        <a:effectRef idx="0">
          <a:scrgbClr r="0" g="0" b="0"/>
        </a:effectRef>
        <a:fontRef idx="minor"/>
      </dsp:style>
    </dsp:sp>
    <dsp:sp modelId="{FA7AB143-42FC-464A-A8C3-FE9D5D5C8C1C}">
      <dsp:nvSpPr>
        <dsp:cNvPr id="0" name=""/>
        <dsp:cNvSpPr/>
      </dsp:nvSpPr>
      <dsp:spPr>
        <a:xfrm>
          <a:off x="276881" y="3640166"/>
          <a:ext cx="503420" cy="50342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F242B97-86DF-42ED-8C08-C0507F6C94FE}">
      <dsp:nvSpPr>
        <dsp:cNvPr id="0" name=""/>
        <dsp:cNvSpPr/>
      </dsp:nvSpPr>
      <dsp:spPr>
        <a:xfrm>
          <a:off x="1057183" y="3434221"/>
          <a:ext cx="9458416" cy="9153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870" tIns="96870" rIns="96870" bIns="96870" numCol="1" spcCol="1270" anchor="ctr" anchorCtr="0">
          <a:noAutofit/>
        </a:bodyPr>
        <a:lstStyle/>
        <a:p>
          <a:pPr marL="0" lvl="0" indent="0" algn="l" defTabSz="977900">
            <a:lnSpc>
              <a:spcPct val="90000"/>
            </a:lnSpc>
            <a:spcBef>
              <a:spcPct val="0"/>
            </a:spcBef>
            <a:spcAft>
              <a:spcPct val="35000"/>
            </a:spcAft>
            <a:buNone/>
          </a:pPr>
          <a:r>
            <a:rPr lang="en-US" sz="2200" b="0" kern="1200"/>
            <a:t>Proper usage of devices</a:t>
          </a:r>
          <a:endParaRPr lang="en-US" sz="2200" kern="1200"/>
        </a:p>
      </dsp:txBody>
      <dsp:txXfrm>
        <a:off x="1057183" y="3434221"/>
        <a:ext cx="9458416" cy="91531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FE8E5A-CC55-4B77-AF87-3D07AAE7CFC9}">
      <dsp:nvSpPr>
        <dsp:cNvPr id="0" name=""/>
        <dsp:cNvSpPr/>
      </dsp:nvSpPr>
      <dsp:spPr>
        <a:xfrm>
          <a:off x="0" y="531"/>
          <a:ext cx="10515600" cy="1242935"/>
        </a:xfrm>
        <a:prstGeom prst="roundRect">
          <a:avLst>
            <a:gd name="adj" fmla="val 10000"/>
          </a:avLst>
        </a:prstGeom>
        <a:solidFill>
          <a:schemeClr val="accent4">
            <a:lumMod val="60000"/>
            <a:lumOff val="40000"/>
          </a:schemeClr>
        </a:solidFill>
        <a:ln>
          <a:noFill/>
        </a:ln>
        <a:effectLst/>
      </dsp:spPr>
      <dsp:style>
        <a:lnRef idx="0">
          <a:scrgbClr r="0" g="0" b="0"/>
        </a:lnRef>
        <a:fillRef idx="1">
          <a:scrgbClr r="0" g="0" b="0"/>
        </a:fillRef>
        <a:effectRef idx="0">
          <a:scrgbClr r="0" g="0" b="0"/>
        </a:effectRef>
        <a:fontRef idx="minor"/>
      </dsp:style>
    </dsp:sp>
    <dsp:sp modelId="{D0031451-E646-4B22-86AB-84E4581BB02D}">
      <dsp:nvSpPr>
        <dsp:cNvPr id="0" name=""/>
        <dsp:cNvSpPr/>
      </dsp:nvSpPr>
      <dsp:spPr>
        <a:xfrm>
          <a:off x="375988" y="280191"/>
          <a:ext cx="683614" cy="68361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3DB65C1-681A-4CD1-87AF-E7B9618F46A1}">
      <dsp:nvSpPr>
        <dsp:cNvPr id="0" name=""/>
        <dsp:cNvSpPr/>
      </dsp:nvSpPr>
      <dsp:spPr>
        <a:xfrm>
          <a:off x="1435590" y="531"/>
          <a:ext cx="9080009" cy="12429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544" tIns="131544" rIns="131544" bIns="131544" numCol="1" spcCol="1270" anchor="ctr" anchorCtr="0">
          <a:noAutofit/>
        </a:bodyPr>
        <a:lstStyle/>
        <a:p>
          <a:pPr marL="0" lvl="0" indent="0" algn="l" defTabSz="1111250">
            <a:lnSpc>
              <a:spcPct val="90000"/>
            </a:lnSpc>
            <a:spcBef>
              <a:spcPct val="0"/>
            </a:spcBef>
            <a:spcAft>
              <a:spcPct val="35000"/>
            </a:spcAft>
            <a:buNone/>
          </a:pPr>
          <a:r>
            <a:rPr lang="en-US" sz="2500" b="0" kern="1200" dirty="0"/>
            <a:t>Records are legal documents</a:t>
          </a:r>
          <a:endParaRPr lang="en-US" sz="2500" kern="1200" dirty="0"/>
        </a:p>
      </dsp:txBody>
      <dsp:txXfrm>
        <a:off x="1435590" y="531"/>
        <a:ext cx="9080009" cy="1242935"/>
      </dsp:txXfrm>
    </dsp:sp>
    <dsp:sp modelId="{346138BC-ED00-4781-B179-E71DA1EF6E67}">
      <dsp:nvSpPr>
        <dsp:cNvPr id="0" name=""/>
        <dsp:cNvSpPr/>
      </dsp:nvSpPr>
      <dsp:spPr>
        <a:xfrm>
          <a:off x="0" y="1554201"/>
          <a:ext cx="10515600" cy="1242935"/>
        </a:xfrm>
        <a:prstGeom prst="roundRect">
          <a:avLst>
            <a:gd name="adj" fmla="val 10000"/>
          </a:avLst>
        </a:prstGeom>
        <a:solidFill>
          <a:schemeClr val="accent4">
            <a:lumMod val="60000"/>
            <a:lumOff val="40000"/>
          </a:schemeClr>
        </a:solidFill>
        <a:ln>
          <a:noFill/>
        </a:ln>
        <a:effectLst/>
      </dsp:spPr>
      <dsp:style>
        <a:lnRef idx="0">
          <a:scrgbClr r="0" g="0" b="0"/>
        </a:lnRef>
        <a:fillRef idx="1">
          <a:scrgbClr r="0" g="0" b="0"/>
        </a:fillRef>
        <a:effectRef idx="0">
          <a:scrgbClr r="0" g="0" b="0"/>
        </a:effectRef>
        <a:fontRef idx="minor"/>
      </dsp:style>
    </dsp:sp>
    <dsp:sp modelId="{D9C07560-ADB8-4F51-91A8-67F8B4698797}">
      <dsp:nvSpPr>
        <dsp:cNvPr id="0" name=""/>
        <dsp:cNvSpPr/>
      </dsp:nvSpPr>
      <dsp:spPr>
        <a:xfrm>
          <a:off x="375988" y="1833861"/>
          <a:ext cx="683614" cy="68361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36CA2FB-984A-4E41-A5EF-407A457AE0C1}">
      <dsp:nvSpPr>
        <dsp:cNvPr id="0" name=""/>
        <dsp:cNvSpPr/>
      </dsp:nvSpPr>
      <dsp:spPr>
        <a:xfrm>
          <a:off x="1435590" y="1554201"/>
          <a:ext cx="9080009" cy="12429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544" tIns="131544" rIns="131544" bIns="131544" numCol="1" spcCol="1270" anchor="ctr" anchorCtr="0">
          <a:noAutofit/>
        </a:bodyPr>
        <a:lstStyle/>
        <a:p>
          <a:pPr marL="0" lvl="0" indent="0" algn="l" defTabSz="1111250">
            <a:lnSpc>
              <a:spcPct val="90000"/>
            </a:lnSpc>
            <a:spcBef>
              <a:spcPct val="0"/>
            </a:spcBef>
            <a:spcAft>
              <a:spcPct val="35000"/>
            </a:spcAft>
            <a:buNone/>
          </a:pPr>
          <a:r>
            <a:rPr lang="en-US" sz="2500" b="0" kern="1200"/>
            <a:t>Data permissible in court</a:t>
          </a:r>
          <a:endParaRPr lang="en-US" sz="2500" kern="1200"/>
        </a:p>
      </dsp:txBody>
      <dsp:txXfrm>
        <a:off x="1435590" y="1554201"/>
        <a:ext cx="9080009" cy="1242935"/>
      </dsp:txXfrm>
    </dsp:sp>
    <dsp:sp modelId="{C7FA1A42-F25E-42DC-AB84-840577CA43E8}">
      <dsp:nvSpPr>
        <dsp:cNvPr id="0" name=""/>
        <dsp:cNvSpPr/>
      </dsp:nvSpPr>
      <dsp:spPr>
        <a:xfrm>
          <a:off x="0" y="3107870"/>
          <a:ext cx="10515600" cy="1242935"/>
        </a:xfrm>
        <a:prstGeom prst="roundRect">
          <a:avLst>
            <a:gd name="adj" fmla="val 10000"/>
          </a:avLst>
        </a:prstGeom>
        <a:solidFill>
          <a:schemeClr val="accent4">
            <a:lumMod val="60000"/>
            <a:lumOff val="40000"/>
          </a:schemeClr>
        </a:solidFill>
        <a:ln>
          <a:noFill/>
        </a:ln>
        <a:effectLst/>
      </dsp:spPr>
      <dsp:style>
        <a:lnRef idx="0">
          <a:scrgbClr r="0" g="0" b="0"/>
        </a:lnRef>
        <a:fillRef idx="1">
          <a:scrgbClr r="0" g="0" b="0"/>
        </a:fillRef>
        <a:effectRef idx="0">
          <a:scrgbClr r="0" g="0" b="0"/>
        </a:effectRef>
        <a:fontRef idx="minor"/>
      </dsp:style>
    </dsp:sp>
    <dsp:sp modelId="{83BACD12-719B-4BB9-BE88-EF4F23D78416}">
      <dsp:nvSpPr>
        <dsp:cNvPr id="0" name=""/>
        <dsp:cNvSpPr/>
      </dsp:nvSpPr>
      <dsp:spPr>
        <a:xfrm>
          <a:off x="375988" y="3387531"/>
          <a:ext cx="683614" cy="68361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0956FC0-061E-4CDB-8680-FEDADBFF3E01}">
      <dsp:nvSpPr>
        <dsp:cNvPr id="0" name=""/>
        <dsp:cNvSpPr/>
      </dsp:nvSpPr>
      <dsp:spPr>
        <a:xfrm>
          <a:off x="1435590" y="3107870"/>
          <a:ext cx="9080009" cy="12429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544" tIns="131544" rIns="131544" bIns="131544" numCol="1" spcCol="1270" anchor="ctr" anchorCtr="0">
          <a:noAutofit/>
        </a:bodyPr>
        <a:lstStyle/>
        <a:p>
          <a:pPr marL="0" lvl="0" indent="0" algn="l" defTabSz="1111250">
            <a:lnSpc>
              <a:spcPct val="90000"/>
            </a:lnSpc>
            <a:spcBef>
              <a:spcPct val="0"/>
            </a:spcBef>
            <a:spcAft>
              <a:spcPct val="35000"/>
            </a:spcAft>
            <a:buNone/>
          </a:pPr>
          <a:r>
            <a:rPr lang="en-US" sz="2500" b="0" kern="1200"/>
            <a:t>Documents must be destroyed properly (shredded)</a:t>
          </a:r>
          <a:endParaRPr lang="en-US" sz="2500" kern="1200"/>
        </a:p>
      </dsp:txBody>
      <dsp:txXfrm>
        <a:off x="1435590" y="3107870"/>
        <a:ext cx="9080009" cy="1242935"/>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0E8FAF-57DB-4317-8AD0-502BE56805A8}">
      <dsp:nvSpPr>
        <dsp:cNvPr id="0" name=""/>
        <dsp:cNvSpPr/>
      </dsp:nvSpPr>
      <dsp:spPr>
        <a:xfrm>
          <a:off x="0" y="707092"/>
          <a:ext cx="10515600" cy="1305401"/>
        </a:xfrm>
        <a:prstGeom prst="roundRect">
          <a:avLst>
            <a:gd name="adj" fmla="val 10000"/>
          </a:avLst>
        </a:prstGeom>
        <a:solidFill>
          <a:schemeClr val="accent4">
            <a:lumMod val="60000"/>
            <a:lumOff val="40000"/>
          </a:schemeClr>
        </a:solidFill>
        <a:ln>
          <a:noFill/>
        </a:ln>
        <a:effectLst/>
      </dsp:spPr>
      <dsp:style>
        <a:lnRef idx="0">
          <a:scrgbClr r="0" g="0" b="0"/>
        </a:lnRef>
        <a:fillRef idx="1">
          <a:scrgbClr r="0" g="0" b="0"/>
        </a:fillRef>
        <a:effectRef idx="0">
          <a:scrgbClr r="0" g="0" b="0"/>
        </a:effectRef>
        <a:fontRef idx="minor"/>
      </dsp:style>
    </dsp:sp>
    <dsp:sp modelId="{3BC7DABA-AC62-4ECC-8144-68DDD65F3476}">
      <dsp:nvSpPr>
        <dsp:cNvPr id="0" name=""/>
        <dsp:cNvSpPr/>
      </dsp:nvSpPr>
      <dsp:spPr>
        <a:xfrm>
          <a:off x="394883" y="1000807"/>
          <a:ext cx="717970" cy="71797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B41B11F-7CDA-4546-B5FD-91F444F8967B}">
      <dsp:nvSpPr>
        <dsp:cNvPr id="0" name=""/>
        <dsp:cNvSpPr/>
      </dsp:nvSpPr>
      <dsp:spPr>
        <a:xfrm>
          <a:off x="1507738" y="707092"/>
          <a:ext cx="9007861" cy="13054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8155" tIns="138155" rIns="138155" bIns="138155" numCol="1" spcCol="1270" anchor="ctr" anchorCtr="0">
          <a:noAutofit/>
        </a:bodyPr>
        <a:lstStyle/>
        <a:p>
          <a:pPr marL="0" lvl="0" indent="0" algn="l" defTabSz="1111250">
            <a:lnSpc>
              <a:spcPct val="90000"/>
            </a:lnSpc>
            <a:spcBef>
              <a:spcPct val="0"/>
            </a:spcBef>
            <a:spcAft>
              <a:spcPct val="35000"/>
            </a:spcAft>
            <a:buNone/>
          </a:pPr>
          <a:r>
            <a:rPr lang="en-US" sz="2500" b="0" kern="1200"/>
            <a:t>Care to use only substantiated sites</a:t>
          </a:r>
          <a:endParaRPr lang="en-US" sz="2500" kern="1200"/>
        </a:p>
      </dsp:txBody>
      <dsp:txXfrm>
        <a:off x="1507738" y="707092"/>
        <a:ext cx="9007861" cy="1305401"/>
      </dsp:txXfrm>
    </dsp:sp>
    <dsp:sp modelId="{266F490D-685B-4F08-B57B-CB06E249EF2C}">
      <dsp:nvSpPr>
        <dsp:cNvPr id="0" name=""/>
        <dsp:cNvSpPr/>
      </dsp:nvSpPr>
      <dsp:spPr>
        <a:xfrm>
          <a:off x="0" y="2338844"/>
          <a:ext cx="10515600" cy="1305401"/>
        </a:xfrm>
        <a:prstGeom prst="roundRect">
          <a:avLst>
            <a:gd name="adj" fmla="val 10000"/>
          </a:avLst>
        </a:prstGeom>
        <a:solidFill>
          <a:schemeClr val="accent4">
            <a:lumMod val="60000"/>
            <a:lumOff val="40000"/>
          </a:schemeClr>
        </a:solidFill>
        <a:ln>
          <a:noFill/>
        </a:ln>
        <a:effectLst/>
      </dsp:spPr>
      <dsp:style>
        <a:lnRef idx="0">
          <a:scrgbClr r="0" g="0" b="0"/>
        </a:lnRef>
        <a:fillRef idx="1">
          <a:scrgbClr r="0" g="0" b="0"/>
        </a:fillRef>
        <a:effectRef idx="0">
          <a:scrgbClr r="0" g="0" b="0"/>
        </a:effectRef>
        <a:fontRef idx="minor"/>
      </dsp:style>
    </dsp:sp>
    <dsp:sp modelId="{285A6DD6-E2A8-4956-B8EA-4A6E28597010}">
      <dsp:nvSpPr>
        <dsp:cNvPr id="0" name=""/>
        <dsp:cNvSpPr/>
      </dsp:nvSpPr>
      <dsp:spPr>
        <a:xfrm>
          <a:off x="394883" y="2632559"/>
          <a:ext cx="717970" cy="71797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B12B33F-BB19-41D5-8295-200AB23AA611}">
      <dsp:nvSpPr>
        <dsp:cNvPr id="0" name=""/>
        <dsp:cNvSpPr/>
      </dsp:nvSpPr>
      <dsp:spPr>
        <a:xfrm>
          <a:off x="1507738" y="2338844"/>
          <a:ext cx="9007861" cy="13054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8155" tIns="138155" rIns="138155" bIns="138155" numCol="1" spcCol="1270" anchor="ctr" anchorCtr="0">
          <a:noAutofit/>
        </a:bodyPr>
        <a:lstStyle/>
        <a:p>
          <a:pPr marL="0" lvl="0" indent="0" algn="l" defTabSz="1111250">
            <a:lnSpc>
              <a:spcPct val="90000"/>
            </a:lnSpc>
            <a:spcBef>
              <a:spcPct val="0"/>
            </a:spcBef>
            <a:spcAft>
              <a:spcPct val="35000"/>
            </a:spcAft>
            <a:buNone/>
          </a:pPr>
          <a:r>
            <a:rPr lang="en-US" sz="2500" b="0" kern="1200" dirty="0"/>
            <a:t>Do not place personal information on non-secure web sites</a:t>
          </a:r>
          <a:endParaRPr lang="en-US" sz="2500" kern="1200" dirty="0"/>
        </a:p>
      </dsp:txBody>
      <dsp:txXfrm>
        <a:off x="1507738" y="2338844"/>
        <a:ext cx="9007861" cy="1305401"/>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901DB4B-ED60-4884-A42A-37C4C5E41808}">
      <dsp:nvSpPr>
        <dsp:cNvPr id="0" name=""/>
        <dsp:cNvSpPr/>
      </dsp:nvSpPr>
      <dsp:spPr>
        <a:xfrm>
          <a:off x="2901801" y="987"/>
          <a:ext cx="1620369" cy="1620369"/>
        </a:xfrm>
        <a:prstGeom prst="ellipse">
          <a:avLst/>
        </a:prstGeom>
        <a:solidFill>
          <a:schemeClr val="accent3">
            <a:lumMod val="75000"/>
          </a:schemeClr>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dirty="0"/>
            <a:t>Identify problem</a:t>
          </a:r>
        </a:p>
      </dsp:txBody>
      <dsp:txXfrm>
        <a:off x="3139099" y="238285"/>
        <a:ext cx="1145773" cy="1145773"/>
      </dsp:txXfrm>
    </dsp:sp>
    <dsp:sp modelId="{1E485342-2AA8-4746-B9A4-4B8145D73E69}">
      <dsp:nvSpPr>
        <dsp:cNvPr id="0" name=""/>
        <dsp:cNvSpPr/>
      </dsp:nvSpPr>
      <dsp:spPr>
        <a:xfrm rot="2160000">
          <a:off x="4471180" y="1246132"/>
          <a:ext cx="431664" cy="546874"/>
        </a:xfrm>
        <a:prstGeom prst="rightArrow">
          <a:avLst>
            <a:gd name="adj1" fmla="val 60000"/>
            <a:gd name="adj2" fmla="val 50000"/>
          </a:avLst>
        </a:prstGeom>
        <a:solidFill>
          <a:schemeClr val="accent4"/>
        </a:solidFill>
        <a:ln>
          <a:noFill/>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a:p>
      </dsp:txBody>
      <dsp:txXfrm>
        <a:off x="4483546" y="1317448"/>
        <a:ext cx="302165" cy="328124"/>
      </dsp:txXfrm>
    </dsp:sp>
    <dsp:sp modelId="{76947E35-C156-4546-8CF0-01CF97325CF3}">
      <dsp:nvSpPr>
        <dsp:cNvPr id="0" name=""/>
        <dsp:cNvSpPr/>
      </dsp:nvSpPr>
      <dsp:spPr>
        <a:xfrm>
          <a:off x="4871620" y="1432144"/>
          <a:ext cx="1620369" cy="1620369"/>
        </a:xfrm>
        <a:prstGeom prst="ellipse">
          <a:avLst/>
        </a:prstGeom>
        <a:solidFill>
          <a:srgbClr val="7030A0"/>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dirty="0"/>
            <a:t>Gather information</a:t>
          </a:r>
        </a:p>
      </dsp:txBody>
      <dsp:txXfrm>
        <a:off x="5108918" y="1669442"/>
        <a:ext cx="1145773" cy="1145773"/>
      </dsp:txXfrm>
    </dsp:sp>
    <dsp:sp modelId="{E13FD325-94D1-4A60-89D9-8E82C3D7790D}">
      <dsp:nvSpPr>
        <dsp:cNvPr id="0" name=""/>
        <dsp:cNvSpPr/>
      </dsp:nvSpPr>
      <dsp:spPr>
        <a:xfrm rot="6480000">
          <a:off x="5093546" y="3115103"/>
          <a:ext cx="431664" cy="546874"/>
        </a:xfrm>
        <a:prstGeom prst="rightArrow">
          <a:avLst>
            <a:gd name="adj1" fmla="val 60000"/>
            <a:gd name="adj2" fmla="val 50000"/>
          </a:avLst>
        </a:prstGeom>
        <a:solidFill>
          <a:schemeClr val="accent4"/>
        </a:solidFill>
        <a:ln>
          <a:noFill/>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a:p>
      </dsp:txBody>
      <dsp:txXfrm rot="10800000">
        <a:off x="5178304" y="3162898"/>
        <a:ext cx="302165" cy="328124"/>
      </dsp:txXfrm>
    </dsp:sp>
    <dsp:sp modelId="{60848A7C-AB1B-44FE-9867-BED6356F250A}">
      <dsp:nvSpPr>
        <dsp:cNvPr id="0" name=""/>
        <dsp:cNvSpPr/>
      </dsp:nvSpPr>
      <dsp:spPr>
        <a:xfrm>
          <a:off x="4119217" y="3747805"/>
          <a:ext cx="1620369" cy="1620369"/>
        </a:xfrm>
        <a:prstGeom prst="ellipse">
          <a:avLst/>
        </a:prstGeom>
        <a:solidFill>
          <a:srgbClr val="C00000"/>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dirty="0"/>
            <a:t>Identify possible solutions</a:t>
          </a:r>
        </a:p>
      </dsp:txBody>
      <dsp:txXfrm>
        <a:off x="4356515" y="3985103"/>
        <a:ext cx="1145773" cy="1145773"/>
      </dsp:txXfrm>
    </dsp:sp>
    <dsp:sp modelId="{76D80C9F-7205-4754-A026-B35D33C1C293}">
      <dsp:nvSpPr>
        <dsp:cNvPr id="0" name=""/>
        <dsp:cNvSpPr/>
      </dsp:nvSpPr>
      <dsp:spPr>
        <a:xfrm rot="10800000">
          <a:off x="3508371" y="4284552"/>
          <a:ext cx="431664" cy="546874"/>
        </a:xfrm>
        <a:prstGeom prst="rightArrow">
          <a:avLst>
            <a:gd name="adj1" fmla="val 60000"/>
            <a:gd name="adj2" fmla="val 50000"/>
          </a:avLst>
        </a:prstGeom>
        <a:solidFill>
          <a:schemeClr val="accent4"/>
        </a:solidFill>
        <a:ln>
          <a:noFill/>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a:p>
      </dsp:txBody>
      <dsp:txXfrm rot="10800000">
        <a:off x="3637870" y="4393927"/>
        <a:ext cx="302165" cy="328124"/>
      </dsp:txXfrm>
    </dsp:sp>
    <dsp:sp modelId="{BEC3BC52-1C74-4FCC-974F-E6E2A04F7283}">
      <dsp:nvSpPr>
        <dsp:cNvPr id="0" name=""/>
        <dsp:cNvSpPr/>
      </dsp:nvSpPr>
      <dsp:spPr>
        <a:xfrm>
          <a:off x="1684386" y="3747805"/>
          <a:ext cx="1620369" cy="1620369"/>
        </a:xfrm>
        <a:prstGeom prst="ellipse">
          <a:avLst/>
        </a:prstGeom>
        <a:solidFill>
          <a:srgbClr val="FFC000"/>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dirty="0"/>
            <a:t>Select &amp; implement solution</a:t>
          </a:r>
        </a:p>
      </dsp:txBody>
      <dsp:txXfrm>
        <a:off x="1921684" y="3985103"/>
        <a:ext cx="1145773" cy="1145773"/>
      </dsp:txXfrm>
    </dsp:sp>
    <dsp:sp modelId="{B30CF09F-0572-4385-9087-E52B4FFEC08F}">
      <dsp:nvSpPr>
        <dsp:cNvPr id="0" name=""/>
        <dsp:cNvSpPr/>
      </dsp:nvSpPr>
      <dsp:spPr>
        <a:xfrm rot="15120000">
          <a:off x="1906312" y="3138341"/>
          <a:ext cx="431664" cy="546874"/>
        </a:xfrm>
        <a:prstGeom prst="rightArrow">
          <a:avLst>
            <a:gd name="adj1" fmla="val 60000"/>
            <a:gd name="adj2" fmla="val 50000"/>
          </a:avLst>
        </a:prstGeom>
        <a:solidFill>
          <a:schemeClr val="accent4"/>
        </a:solidFill>
        <a:ln>
          <a:noFill/>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a:p>
      </dsp:txBody>
      <dsp:txXfrm rot="10800000">
        <a:off x="1991070" y="3309296"/>
        <a:ext cx="302165" cy="328124"/>
      </dsp:txXfrm>
    </dsp:sp>
    <dsp:sp modelId="{95E6705D-04D5-4CE4-B4A2-875A93321E60}">
      <dsp:nvSpPr>
        <dsp:cNvPr id="0" name=""/>
        <dsp:cNvSpPr/>
      </dsp:nvSpPr>
      <dsp:spPr>
        <a:xfrm>
          <a:off x="931982" y="1432144"/>
          <a:ext cx="1620369" cy="1620369"/>
        </a:xfrm>
        <a:prstGeom prst="ellipse">
          <a:avLst/>
        </a:prstGeom>
        <a:solidFill>
          <a:schemeClr val="accent1">
            <a:hueOff val="0"/>
            <a:satOff val="0"/>
            <a:lumOff val="0"/>
            <a:alphaOff val="0"/>
          </a:schemeClr>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dirty="0"/>
            <a:t>Evaluate &amp; revise</a:t>
          </a:r>
        </a:p>
      </dsp:txBody>
      <dsp:txXfrm>
        <a:off x="1169280" y="1669442"/>
        <a:ext cx="1145773" cy="1145773"/>
      </dsp:txXfrm>
    </dsp:sp>
    <dsp:sp modelId="{D68E631F-BA8F-4A21-AD30-56C7EF0904D9}">
      <dsp:nvSpPr>
        <dsp:cNvPr id="0" name=""/>
        <dsp:cNvSpPr/>
      </dsp:nvSpPr>
      <dsp:spPr>
        <a:xfrm rot="19440000">
          <a:off x="2501361" y="1260494"/>
          <a:ext cx="431664" cy="546874"/>
        </a:xfrm>
        <a:prstGeom prst="rightArrow">
          <a:avLst>
            <a:gd name="adj1" fmla="val 60000"/>
            <a:gd name="adj2" fmla="val 50000"/>
          </a:avLst>
        </a:prstGeom>
        <a:solidFill>
          <a:schemeClr val="accent4"/>
        </a:solidFill>
        <a:ln>
          <a:noFill/>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a:p>
      </dsp:txBody>
      <dsp:txXfrm>
        <a:off x="2513727" y="1407928"/>
        <a:ext cx="302165" cy="328124"/>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0.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16/7/layout/VerticalHollowActionList">
  <dgm:title val="Vertical Hollow Action List"/>
  <dgm:desc val="Use to show non-sequential or grouped lists of information. Works well with large amounts of text. All text has the same level of emphasis, and direction is not implied."/>
  <dgm:catLst>
    <dgm:cat type="list"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 modelId="5">
          <dgm:prSet phldr="1"/>
        </dgm:pt>
        <dgm:pt modelId="51">
          <dgm:prSet phldr="1"/>
        </dgm:pt>
      </dgm:ptLst>
      <dgm:cxnLst>
        <dgm:cxn modelId="4" srcId="0" destId="1" srcOrd="0" destOrd="0"/>
        <dgm:cxn modelId="5" srcId="0" destId="2" srcOrd="1" destOrd="0"/>
        <dgm:cxn modelId="6" srcId="0" destId="3" srcOrd="2" destOrd="0"/>
        <dgm:cxn modelId="7" srcId="0" destId="4" srcOrd="3" destOrd="0"/>
        <dgm:cxn modelId="8" srcId="0" destId="5" srcOrd="4" destOrd="0"/>
        <dgm:cxn modelId="13" srcId="1" destId="11" srcOrd="0" destOrd="0"/>
        <dgm:cxn modelId="23" srcId="2" destId="21" srcOrd="0" destOrd="0"/>
        <dgm:cxn modelId="33" srcId="3" destId="31" srcOrd="0" destOrd="0"/>
        <dgm:cxn modelId="43" srcId="4" destId="41" srcOrd="0" destOrd="0"/>
        <dgm:cxn modelId="53" srcId="5" destId="5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6"/>
      <dgm:constr type="primFontSz" for="des" forName="parentText" op="equ" val="28"/>
      <dgm:constr type="primFontSz" for="des" forName="descendantText" refType="primFontSz" refFor="des" refForName="parentText" op="lte" fact="0.82"/>
      <dgm:constr type="primFontSz" for="des" forName="parentText" refType="primFontSz" refFor="des" refForName="descendantText" op="lte" fact="1.25"/>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2"/>
          <dgm:constr type="w" for="ch" forName="descendantText" refType="w" fact="0.8"/>
          <dgm:constr type="h" for="ch" forName="parentText" refType="h"/>
          <dgm:constr type="h" for="ch" forName="descendantText" refType="h" refFor="ch" refForName="parentText"/>
        </dgm:constrLst>
        <dgm:ruleLst/>
        <dgm:layoutNode name="parentText" styleLbl="solidFgAcc1">
          <dgm:varLst>
            <dgm:chMax val="1"/>
            <dgm:bulletEnabled/>
          </dgm:varLst>
          <dgm:alg type="tx"/>
          <dgm:shape xmlns:r="http://schemas.openxmlformats.org/officeDocument/2006/relationships" type="rect" r:blip="" zOrderOff="3">
            <dgm:adjLst/>
          </dgm:shape>
          <dgm:presOf axis="self" ptType="node"/>
          <dgm:constrLst>
            <dgm:constr type="tMarg" refType="h" fact="0.28"/>
            <dgm:constr type="bMarg" refType="h" fact="0.28"/>
            <dgm:constr type="lMarg" refType="w" fact="0.15"/>
            <dgm:constr type="rMarg" refType="w" fact="0.15"/>
          </dgm:constrLst>
          <dgm:ruleLst>
            <dgm:rule type="primFontSz" val="15" fact="NaN" max="NaN"/>
          </dgm:ruleLst>
        </dgm:layoutNode>
        <dgm:layoutNode name="descendantText" styleLbl="alignNode1">
          <dgm:varLst>
            <dgm:bulletEnabled/>
          </dgm:varLst>
          <dgm:alg type="tx">
            <dgm:param type="stBulletLvl" val="0"/>
            <dgm:param type="parTxLTRAlign" val="l"/>
            <dgm:param type="shpTxLTRAlignCh" val="l"/>
            <dgm:param type="parTxRTLAlign" val="r"/>
            <dgm:param type="shpTxRTLAlignCh" val="r"/>
          </dgm:alg>
          <dgm:choose name="Name10">
            <dgm:if name="Name11" func="var" arg="dir" op="equ" val="norm">
              <dgm:shape xmlns:r="http://schemas.openxmlformats.org/officeDocument/2006/relationships" type="rect" r:blip="">
                <dgm:adjLst/>
              </dgm:shape>
            </dgm:if>
            <dgm:else name="Name12">
              <dgm:shape xmlns:r="http://schemas.openxmlformats.org/officeDocument/2006/relationships" type="rect" r:blip="">
                <dgm:adjLst/>
              </dgm:shape>
            </dgm:else>
          </dgm:choose>
          <dgm:presOf axis="des" ptType="node"/>
          <dgm:constrLst>
            <dgm:constr type="primFontSz" val="24"/>
            <dgm:constr type="lMarg" refType="w" fact="0.055"/>
            <dgm:constr type="rMarg" refType="w" fact="0.055"/>
            <dgm:constr type="tMarg" refType="h" fact="0.72"/>
            <dgm:constr type="bMarg" refType="h" fact="0.72"/>
          </dgm:constrLst>
          <dgm:ruleLst>
            <dgm:rule type="primFontSz" val="11" fact="NaN" max="NaN"/>
          </dgm:ruleLst>
        </dgm:layoutNod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7.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8.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9.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7-28T14:00:54.688"/>
    </inkml:context>
    <inkml:brush xml:id="br0">
      <inkml:brushProperty name="width" value="0.05" units="cm"/>
      <inkml:brushProperty name="height" value="0.05" units="cm"/>
    </inkml:brush>
  </inkml:definitions>
  <inkml:trace contextRef="#ctx0" brushRef="#br0">1 1 24575,'1434'0'-1365,"-1406"0"-5461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7-28T14:00:56.726"/>
    </inkml:context>
    <inkml:brush xml:id="br0">
      <inkml:brushProperty name="width" value="0.05" units="cm"/>
      <inkml:brushProperty name="height" value="0.05" units="cm"/>
    </inkml:brush>
  </inkml:definitions>
  <inkml:trace contextRef="#ctx0" brushRef="#br0">0 62 24575,'34'0'0,"0"-1"0,0-2 0,55-11 0,-37 5 0,0 3 0,1 3 0,104 6 0,-43 0 0,94-19 0,2 1 0,99 16-1365,-283-1-5461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7-28T14:00:59.333"/>
    </inkml:context>
    <inkml:brush xml:id="br0">
      <inkml:brushProperty name="width" value="0.05" units="cm"/>
      <inkml:brushProperty name="height" value="0.05" units="cm"/>
    </inkml:brush>
  </inkml:definitions>
  <inkml:trace contextRef="#ctx0" brushRef="#br0">1 25 24575,'6456'0'0,"-6439"-1"-273,-1-1 0,0 0 0,0-1 0,21-8 0,-17 6-6553</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7-28T14:01:07.667"/>
    </inkml:context>
    <inkml:brush xml:id="br0">
      <inkml:brushProperty name="width" value="0.05" units="cm"/>
      <inkml:brushProperty name="height" value="0.05" units="cm"/>
    </inkml:brush>
  </inkml:definitions>
  <inkml:trace contextRef="#ctx0" brushRef="#br0">1 1 24575,'4052'0'-1365,"-4021"0"-5461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9DB2F17-0D15-4B66-83C6-3F45D1995613}" type="datetimeFigureOut">
              <a:rPr lang="en-US" smtClean="0"/>
              <a:t>7/8/2025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D85C4C-4685-4371-A0F0-90029D9A93BB}" type="slidenum">
              <a:rPr lang="en-US" smtClean="0"/>
              <a:t>‹#›</a:t>
            </a:fld>
            <a:endParaRPr lang="en-US"/>
          </a:p>
        </p:txBody>
      </p:sp>
    </p:spTree>
    <p:extLst>
      <p:ext uri="{BB962C8B-B14F-4D97-AF65-F5344CB8AC3E}">
        <p14:creationId xmlns:p14="http://schemas.microsoft.com/office/powerpoint/2010/main" val="42015642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56F67830-694B-4A41-B8DD-381D425B99C3}" type="slidenum">
              <a:rPr lang="en-US" smtClean="0"/>
              <a:pPr>
                <a:defRPr/>
              </a:pPr>
              <a:t>9</a:t>
            </a:fld>
            <a:endParaRPr lang="en-US" dirty="0"/>
          </a:p>
        </p:txBody>
      </p:sp>
    </p:spTree>
    <p:extLst>
      <p:ext uri="{BB962C8B-B14F-4D97-AF65-F5344CB8AC3E}">
        <p14:creationId xmlns:p14="http://schemas.microsoft.com/office/powerpoint/2010/main" val="35403134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fld id="{9D054A43-180C-4E3E-A6B0-2FFF8564B75B}" type="slidenum">
              <a:rPr lang="en-US" smtClean="0"/>
              <a:pPr/>
              <a:t>26</a:t>
            </a:fld>
            <a:endParaRPr lang="en-US" dirty="0"/>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9158272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p>
            <a:fld id="{0F29D2F6-5DC8-4798-820F-A1B1849624FB}" type="slidenum">
              <a:rPr lang="en-US" smtClean="0"/>
              <a:pPr/>
              <a:t>27</a:t>
            </a:fld>
            <a:endParaRPr lang="en-US" dirty="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5043292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p>
            <a:fld id="{0F29D2F6-5DC8-4798-820F-A1B1849624FB}" type="slidenum">
              <a:rPr lang="en-US" smtClean="0"/>
              <a:pPr/>
              <a:t>28</a:t>
            </a:fld>
            <a:endParaRPr lang="en-US" dirty="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4149855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p>
            <a:fld id="{48087DD8-DDB7-480A-A1C9-219002D2A815}" type="slidenum">
              <a:rPr lang="en-US" smtClean="0"/>
              <a:pPr/>
              <a:t>29</a:t>
            </a:fld>
            <a:endParaRPr lang="en-US" dirty="0"/>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047518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p>
            <a:fld id="{F22B97F3-4D33-43E2-93BF-7B80AE7E651D}" type="slidenum">
              <a:rPr lang="en-US" smtClean="0"/>
              <a:pPr/>
              <a:t>30</a:t>
            </a:fld>
            <a:endParaRPr lang="en-US" dirty="0"/>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5790741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p>
            <a:fld id="{9177FDE6-69A4-4046-9538-8258445994A2}" type="slidenum">
              <a:rPr lang="en-US" smtClean="0"/>
              <a:pPr/>
              <a:t>31</a:t>
            </a:fld>
            <a:endParaRPr lang="en-US" dirty="0"/>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0992571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p>
            <a:fld id="{82BB99FA-0C4E-40F9-960C-4B3BA4CEA5A8}" type="slidenum">
              <a:rPr lang="en-US" smtClean="0"/>
              <a:pPr/>
              <a:t>32</a:t>
            </a:fld>
            <a:endParaRPr lang="en-US" dirty="0"/>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9683830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CC05B561-F583-4559-8F0D-3FE0F1EBCACE}" type="slidenum">
              <a:rPr lang="en-US" smtClean="0"/>
              <a:pPr/>
              <a:t>33</a:t>
            </a:fld>
            <a:endParaRPr lang="en-US"/>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35633886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56F67830-694B-4A41-B8DD-381D425B99C3}" type="slidenum">
              <a:rPr lang="en-US" smtClean="0"/>
              <a:pPr>
                <a:defRPr/>
              </a:pPr>
              <a:t>35</a:t>
            </a:fld>
            <a:endParaRPr lang="en-US" dirty="0"/>
          </a:p>
        </p:txBody>
      </p:sp>
    </p:spTree>
    <p:extLst>
      <p:ext uri="{BB962C8B-B14F-4D97-AF65-F5344CB8AC3E}">
        <p14:creationId xmlns:p14="http://schemas.microsoft.com/office/powerpoint/2010/main" val="5370642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56F67830-694B-4A41-B8DD-381D425B99C3}" type="slidenum">
              <a:rPr lang="en-US" smtClean="0"/>
              <a:pPr>
                <a:defRPr/>
              </a:pPr>
              <a:t>37</a:t>
            </a:fld>
            <a:endParaRPr lang="en-US" dirty="0"/>
          </a:p>
        </p:txBody>
      </p:sp>
    </p:spTree>
    <p:extLst>
      <p:ext uri="{BB962C8B-B14F-4D97-AF65-F5344CB8AC3E}">
        <p14:creationId xmlns:p14="http://schemas.microsoft.com/office/powerpoint/2010/main" val="16371319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56F67830-694B-4A41-B8DD-381D425B99C3}" type="slidenum">
              <a:rPr lang="en-US" smtClean="0"/>
              <a:pPr>
                <a:defRPr/>
              </a:pPr>
              <a:t>10</a:t>
            </a:fld>
            <a:endParaRPr lang="en-US" dirty="0"/>
          </a:p>
        </p:txBody>
      </p:sp>
    </p:spTree>
    <p:extLst>
      <p:ext uri="{BB962C8B-B14F-4D97-AF65-F5344CB8AC3E}">
        <p14:creationId xmlns:p14="http://schemas.microsoft.com/office/powerpoint/2010/main" val="29551313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56F67830-694B-4A41-B8DD-381D425B99C3}" type="slidenum">
              <a:rPr lang="en-US" smtClean="0"/>
              <a:pPr>
                <a:defRPr/>
              </a:pPr>
              <a:t>39</a:t>
            </a:fld>
            <a:endParaRPr lang="en-US" dirty="0"/>
          </a:p>
        </p:txBody>
      </p:sp>
    </p:spTree>
    <p:extLst>
      <p:ext uri="{BB962C8B-B14F-4D97-AF65-F5344CB8AC3E}">
        <p14:creationId xmlns:p14="http://schemas.microsoft.com/office/powerpoint/2010/main" val="10256426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56F67830-694B-4A41-B8DD-381D425B99C3}" type="slidenum">
              <a:rPr lang="en-US" smtClean="0"/>
              <a:pPr>
                <a:defRPr/>
              </a:pPr>
              <a:t>40</a:t>
            </a:fld>
            <a:endParaRPr lang="en-US" dirty="0"/>
          </a:p>
        </p:txBody>
      </p:sp>
    </p:spTree>
    <p:extLst>
      <p:ext uri="{BB962C8B-B14F-4D97-AF65-F5344CB8AC3E}">
        <p14:creationId xmlns:p14="http://schemas.microsoft.com/office/powerpoint/2010/main" val="12221737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56F67830-694B-4A41-B8DD-381D425B99C3}" type="slidenum">
              <a:rPr lang="en-US" smtClean="0"/>
              <a:pPr>
                <a:defRPr/>
              </a:pPr>
              <a:t>41</a:t>
            </a:fld>
            <a:endParaRPr lang="en-US" dirty="0"/>
          </a:p>
        </p:txBody>
      </p:sp>
    </p:spTree>
    <p:extLst>
      <p:ext uri="{BB962C8B-B14F-4D97-AF65-F5344CB8AC3E}">
        <p14:creationId xmlns:p14="http://schemas.microsoft.com/office/powerpoint/2010/main" val="25526161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p>
            <a:fld id="{6D7D291E-F645-45FE-A2E4-BD049D2FA193}" type="slidenum">
              <a:rPr lang="en-US" smtClean="0"/>
              <a:pPr/>
              <a:t>46</a:t>
            </a:fld>
            <a:endParaRPr lang="en-US" dirty="0"/>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2724110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44FB2BC3-2C43-4837-8845-6F09CF85CEE5}" type="slidenum">
              <a:rPr lang="en-US" smtClean="0"/>
              <a:pPr/>
              <a:t>47</a:t>
            </a:fld>
            <a:endParaRPr lang="en-US" dirty="0"/>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4961606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p>
            <a:fld id="{1612FE6A-73EA-411E-9B5D-667E6A65A03E}" type="slidenum">
              <a:rPr lang="en-US" smtClean="0"/>
              <a:pPr/>
              <a:t>49</a:t>
            </a:fld>
            <a:endParaRPr lang="en-US" dirty="0"/>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1884075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p>
            <a:fld id="{B4E7A4BF-99E5-4C5B-86E4-788DD64A027E}" type="slidenum">
              <a:rPr lang="en-US" smtClean="0"/>
              <a:pPr/>
              <a:t>50</a:t>
            </a:fld>
            <a:endParaRPr lang="en-US"/>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23680966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p>
            <a:fld id="{B1F5ACE4-4BD0-4FAE-9B65-BA431F8DA192}" type="slidenum">
              <a:rPr lang="en-US" smtClean="0"/>
              <a:pPr/>
              <a:t>51</a:t>
            </a:fld>
            <a:endParaRPr lang="en-US"/>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428438143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p>
            <a:fld id="{498CC3F5-62A2-4C74-B8F5-936D0E963413}" type="slidenum">
              <a:rPr lang="en-US" smtClean="0"/>
              <a:pPr/>
              <a:t>53</a:t>
            </a:fld>
            <a:endParaRPr lang="en-US"/>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51412520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56F67830-694B-4A41-B8DD-381D425B99C3}" type="slidenum">
              <a:rPr lang="en-US" smtClean="0"/>
              <a:pPr>
                <a:defRPr/>
              </a:pPr>
              <a:t>54</a:t>
            </a:fld>
            <a:endParaRPr lang="en-US"/>
          </a:p>
        </p:txBody>
      </p:sp>
    </p:spTree>
    <p:extLst>
      <p:ext uri="{BB962C8B-B14F-4D97-AF65-F5344CB8AC3E}">
        <p14:creationId xmlns:p14="http://schemas.microsoft.com/office/powerpoint/2010/main" val="7859126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56F67830-694B-4A41-B8DD-381D425B99C3}" type="slidenum">
              <a:rPr lang="en-US" smtClean="0"/>
              <a:pPr>
                <a:defRPr/>
              </a:pPr>
              <a:t>11</a:t>
            </a:fld>
            <a:endParaRPr lang="en-US" dirty="0"/>
          </a:p>
        </p:txBody>
      </p:sp>
    </p:spTree>
    <p:extLst>
      <p:ext uri="{BB962C8B-B14F-4D97-AF65-F5344CB8AC3E}">
        <p14:creationId xmlns:p14="http://schemas.microsoft.com/office/powerpoint/2010/main" val="1455199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56F67830-694B-4A41-B8DD-381D425B99C3}" type="slidenum">
              <a:rPr lang="en-US" smtClean="0"/>
              <a:pPr>
                <a:defRPr/>
              </a:pPr>
              <a:t>56</a:t>
            </a:fld>
            <a:endParaRPr lang="en-US"/>
          </a:p>
        </p:txBody>
      </p:sp>
    </p:spTree>
    <p:extLst>
      <p:ext uri="{BB962C8B-B14F-4D97-AF65-F5344CB8AC3E}">
        <p14:creationId xmlns:p14="http://schemas.microsoft.com/office/powerpoint/2010/main" val="158200870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56F67830-694B-4A41-B8DD-381D425B99C3}" type="slidenum">
              <a:rPr lang="en-US" smtClean="0"/>
              <a:pPr>
                <a:defRPr/>
              </a:pPr>
              <a:t>57</a:t>
            </a:fld>
            <a:endParaRPr lang="en-US"/>
          </a:p>
        </p:txBody>
      </p:sp>
    </p:spTree>
    <p:extLst>
      <p:ext uri="{BB962C8B-B14F-4D97-AF65-F5344CB8AC3E}">
        <p14:creationId xmlns:p14="http://schemas.microsoft.com/office/powerpoint/2010/main" val="39536943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p:spPr>
        <p:txBody>
          <a:bodyPr/>
          <a:lstStyle/>
          <a:p>
            <a:fld id="{9C739A5B-EFB4-46CC-B64E-4BC484F31CFB}" type="slidenum">
              <a:rPr lang="en-US" smtClean="0"/>
              <a:pPr/>
              <a:t>58</a:t>
            </a:fld>
            <a:endParaRPr lang="en-US"/>
          </a:p>
        </p:txBody>
      </p:sp>
      <p:sp>
        <p:nvSpPr>
          <p:cNvPr id="105475" name="Rectangle 2"/>
          <p:cNvSpPr>
            <a:spLocks noGrp="1" noRot="1" noChangeAspect="1" noChangeArrowheads="1" noTextEdit="1"/>
          </p:cNvSpPr>
          <p:nvPr>
            <p:ph type="sldImg"/>
          </p:nvPr>
        </p:nvSpPr>
        <p:spPr>
          <a:ln/>
        </p:spPr>
      </p:sp>
      <p:sp>
        <p:nvSpPr>
          <p:cNvPr id="105476"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285833516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p:spPr>
        <p:txBody>
          <a:bodyPr/>
          <a:lstStyle/>
          <a:p>
            <a:fld id="{9C739A5B-EFB4-46CC-B64E-4BC484F31CFB}" type="slidenum">
              <a:rPr lang="en-US" smtClean="0"/>
              <a:pPr/>
              <a:t>59</a:t>
            </a:fld>
            <a:endParaRPr lang="en-US"/>
          </a:p>
        </p:txBody>
      </p:sp>
      <p:sp>
        <p:nvSpPr>
          <p:cNvPr id="105475" name="Rectangle 2"/>
          <p:cNvSpPr>
            <a:spLocks noGrp="1" noRot="1" noChangeAspect="1" noChangeArrowheads="1" noTextEdit="1"/>
          </p:cNvSpPr>
          <p:nvPr>
            <p:ph type="sldImg"/>
          </p:nvPr>
        </p:nvSpPr>
        <p:spPr>
          <a:ln/>
        </p:spPr>
      </p:sp>
      <p:sp>
        <p:nvSpPr>
          <p:cNvPr id="105476"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28186426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56F67830-694B-4A41-B8DD-381D425B99C3}" type="slidenum">
              <a:rPr lang="en-US" smtClean="0"/>
              <a:pPr>
                <a:defRPr/>
              </a:pPr>
              <a:t>60</a:t>
            </a:fld>
            <a:endParaRPr lang="en-US"/>
          </a:p>
        </p:txBody>
      </p:sp>
    </p:spTree>
    <p:extLst>
      <p:ext uri="{BB962C8B-B14F-4D97-AF65-F5344CB8AC3E}">
        <p14:creationId xmlns:p14="http://schemas.microsoft.com/office/powerpoint/2010/main" val="258963048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56F67830-694B-4A41-B8DD-381D425B99C3}" type="slidenum">
              <a:rPr lang="en-US" smtClean="0"/>
              <a:pPr>
                <a:defRPr/>
              </a:pPr>
              <a:t>61</a:t>
            </a:fld>
            <a:endParaRPr lang="en-US"/>
          </a:p>
        </p:txBody>
      </p:sp>
    </p:spTree>
    <p:extLst>
      <p:ext uri="{BB962C8B-B14F-4D97-AF65-F5344CB8AC3E}">
        <p14:creationId xmlns:p14="http://schemas.microsoft.com/office/powerpoint/2010/main" val="188885410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56F67830-694B-4A41-B8DD-381D425B99C3}" type="slidenum">
              <a:rPr lang="en-US" smtClean="0"/>
              <a:pPr>
                <a:defRPr/>
              </a:pPr>
              <a:t>62</a:t>
            </a:fld>
            <a:endParaRPr lang="en-US"/>
          </a:p>
        </p:txBody>
      </p:sp>
    </p:spTree>
    <p:extLst>
      <p:ext uri="{BB962C8B-B14F-4D97-AF65-F5344CB8AC3E}">
        <p14:creationId xmlns:p14="http://schemas.microsoft.com/office/powerpoint/2010/main" val="36649218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56F67830-694B-4A41-B8DD-381D425B99C3}" type="slidenum">
              <a:rPr lang="en-US" smtClean="0"/>
              <a:pPr>
                <a:defRPr/>
              </a:pPr>
              <a:t>63</a:t>
            </a:fld>
            <a:endParaRPr lang="en-US"/>
          </a:p>
        </p:txBody>
      </p:sp>
    </p:spTree>
    <p:extLst>
      <p:ext uri="{BB962C8B-B14F-4D97-AF65-F5344CB8AC3E}">
        <p14:creationId xmlns:p14="http://schemas.microsoft.com/office/powerpoint/2010/main" val="45032439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56F67830-694B-4A41-B8DD-381D425B99C3}" type="slidenum">
              <a:rPr lang="en-US" smtClean="0"/>
              <a:pPr>
                <a:defRPr/>
              </a:pPr>
              <a:t>64</a:t>
            </a:fld>
            <a:endParaRPr lang="en-US"/>
          </a:p>
        </p:txBody>
      </p:sp>
    </p:spTree>
    <p:extLst>
      <p:ext uri="{BB962C8B-B14F-4D97-AF65-F5344CB8AC3E}">
        <p14:creationId xmlns:p14="http://schemas.microsoft.com/office/powerpoint/2010/main" val="307956293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56F67830-694B-4A41-B8DD-381D425B99C3}" type="slidenum">
              <a:rPr lang="en-US" smtClean="0"/>
              <a:pPr>
                <a:defRPr/>
              </a:pPr>
              <a:t>65</a:t>
            </a:fld>
            <a:endParaRPr lang="en-US"/>
          </a:p>
        </p:txBody>
      </p:sp>
    </p:spTree>
    <p:extLst>
      <p:ext uri="{BB962C8B-B14F-4D97-AF65-F5344CB8AC3E}">
        <p14:creationId xmlns:p14="http://schemas.microsoft.com/office/powerpoint/2010/main" val="28651250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p>
            <a:fld id="{3F85AAA7-EB44-4038-A224-0F06145A85BA}" type="slidenum">
              <a:rPr lang="en-US" smtClean="0"/>
              <a:pPr/>
              <a:t>15</a:t>
            </a:fld>
            <a:endParaRPr lang="en-US" dirty="0"/>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99779763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56F67830-694B-4A41-B8DD-381D425B99C3}" type="slidenum">
              <a:rPr lang="en-US" smtClean="0"/>
              <a:pPr>
                <a:defRPr/>
              </a:pPr>
              <a:t>66</a:t>
            </a:fld>
            <a:endParaRPr lang="en-US"/>
          </a:p>
        </p:txBody>
      </p:sp>
    </p:spTree>
    <p:extLst>
      <p:ext uri="{BB962C8B-B14F-4D97-AF65-F5344CB8AC3E}">
        <p14:creationId xmlns:p14="http://schemas.microsoft.com/office/powerpoint/2010/main" val="233586690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56F67830-694B-4A41-B8DD-381D425B99C3}" type="slidenum">
              <a:rPr lang="en-US" smtClean="0"/>
              <a:pPr>
                <a:defRPr/>
              </a:pPr>
              <a:t>67</a:t>
            </a:fld>
            <a:endParaRPr lang="en-US"/>
          </a:p>
        </p:txBody>
      </p:sp>
    </p:spTree>
    <p:extLst>
      <p:ext uri="{BB962C8B-B14F-4D97-AF65-F5344CB8AC3E}">
        <p14:creationId xmlns:p14="http://schemas.microsoft.com/office/powerpoint/2010/main" val="164043680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56F67830-694B-4A41-B8DD-381D425B99C3}" type="slidenum">
              <a:rPr lang="en-US" smtClean="0"/>
              <a:pPr>
                <a:defRPr/>
              </a:pPr>
              <a:t>68</a:t>
            </a:fld>
            <a:endParaRPr lang="en-US"/>
          </a:p>
        </p:txBody>
      </p:sp>
    </p:spTree>
    <p:extLst>
      <p:ext uri="{BB962C8B-B14F-4D97-AF65-F5344CB8AC3E}">
        <p14:creationId xmlns:p14="http://schemas.microsoft.com/office/powerpoint/2010/main" val="291410655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56F67830-694B-4A41-B8DD-381D425B99C3}" type="slidenum">
              <a:rPr lang="en-US" smtClean="0"/>
              <a:pPr>
                <a:defRPr/>
              </a:pPr>
              <a:t>69</a:t>
            </a:fld>
            <a:endParaRPr lang="en-US"/>
          </a:p>
        </p:txBody>
      </p:sp>
    </p:spTree>
    <p:extLst>
      <p:ext uri="{BB962C8B-B14F-4D97-AF65-F5344CB8AC3E}">
        <p14:creationId xmlns:p14="http://schemas.microsoft.com/office/powerpoint/2010/main" val="347950581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56F67830-694B-4A41-B8DD-381D425B99C3}" type="slidenum">
              <a:rPr lang="en-US" smtClean="0"/>
              <a:pPr>
                <a:defRPr/>
              </a:pPr>
              <a:t>70</a:t>
            </a:fld>
            <a:endParaRPr lang="en-US"/>
          </a:p>
        </p:txBody>
      </p:sp>
    </p:spTree>
    <p:extLst>
      <p:ext uri="{BB962C8B-B14F-4D97-AF65-F5344CB8AC3E}">
        <p14:creationId xmlns:p14="http://schemas.microsoft.com/office/powerpoint/2010/main" val="122463288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56F67830-694B-4A41-B8DD-381D425B99C3}" type="slidenum">
              <a:rPr lang="en-US" smtClean="0"/>
              <a:pPr>
                <a:defRPr/>
              </a:pPr>
              <a:t>71</a:t>
            </a:fld>
            <a:endParaRPr lang="en-US"/>
          </a:p>
        </p:txBody>
      </p:sp>
    </p:spTree>
    <p:extLst>
      <p:ext uri="{BB962C8B-B14F-4D97-AF65-F5344CB8AC3E}">
        <p14:creationId xmlns:p14="http://schemas.microsoft.com/office/powerpoint/2010/main" val="351215450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56F67830-694B-4A41-B8DD-381D425B99C3}" type="slidenum">
              <a:rPr lang="en-US" smtClean="0"/>
              <a:pPr>
                <a:defRPr/>
              </a:pPr>
              <a:t>72</a:t>
            </a:fld>
            <a:endParaRPr lang="en-US"/>
          </a:p>
        </p:txBody>
      </p:sp>
    </p:spTree>
    <p:extLst>
      <p:ext uri="{BB962C8B-B14F-4D97-AF65-F5344CB8AC3E}">
        <p14:creationId xmlns:p14="http://schemas.microsoft.com/office/powerpoint/2010/main" val="115707690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56F67830-694B-4A41-B8DD-381D425B99C3}" type="slidenum">
              <a:rPr lang="en-US" smtClean="0"/>
              <a:pPr>
                <a:defRPr/>
              </a:pPr>
              <a:t>73</a:t>
            </a:fld>
            <a:endParaRPr lang="en-US"/>
          </a:p>
        </p:txBody>
      </p:sp>
    </p:spTree>
    <p:extLst>
      <p:ext uri="{BB962C8B-B14F-4D97-AF65-F5344CB8AC3E}">
        <p14:creationId xmlns:p14="http://schemas.microsoft.com/office/powerpoint/2010/main" val="382741699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56F67830-694B-4A41-B8DD-381D425B99C3}" type="slidenum">
              <a:rPr lang="en-US" smtClean="0"/>
              <a:pPr>
                <a:defRPr/>
              </a:pPr>
              <a:t>74</a:t>
            </a:fld>
            <a:endParaRPr lang="en-US"/>
          </a:p>
        </p:txBody>
      </p:sp>
    </p:spTree>
    <p:extLst>
      <p:ext uri="{BB962C8B-B14F-4D97-AF65-F5344CB8AC3E}">
        <p14:creationId xmlns:p14="http://schemas.microsoft.com/office/powerpoint/2010/main" val="91350079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56F67830-694B-4A41-B8DD-381D425B99C3}" type="slidenum">
              <a:rPr lang="en-US" smtClean="0"/>
              <a:pPr>
                <a:defRPr/>
              </a:pPr>
              <a:t>75</a:t>
            </a:fld>
            <a:endParaRPr lang="en-US"/>
          </a:p>
        </p:txBody>
      </p:sp>
    </p:spTree>
    <p:extLst>
      <p:ext uri="{BB962C8B-B14F-4D97-AF65-F5344CB8AC3E}">
        <p14:creationId xmlns:p14="http://schemas.microsoft.com/office/powerpoint/2010/main" val="17034691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p>
            <a:fld id="{53E19969-8C7E-4930-85DC-8FAA511CDC47}" type="slidenum">
              <a:rPr lang="en-US" smtClean="0"/>
              <a:pPr/>
              <a:t>17</a:t>
            </a:fld>
            <a:endParaRPr lang="en-US" dirty="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96328603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56F67830-694B-4A41-B8DD-381D425B99C3}" type="slidenum">
              <a:rPr lang="en-US" smtClean="0"/>
              <a:pPr>
                <a:defRPr/>
              </a:pPr>
              <a:t>76</a:t>
            </a:fld>
            <a:endParaRPr lang="en-US"/>
          </a:p>
        </p:txBody>
      </p:sp>
    </p:spTree>
    <p:extLst>
      <p:ext uri="{BB962C8B-B14F-4D97-AF65-F5344CB8AC3E}">
        <p14:creationId xmlns:p14="http://schemas.microsoft.com/office/powerpoint/2010/main" val="3700500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56F67830-694B-4A41-B8DD-381D425B99C3}" type="slidenum">
              <a:rPr lang="en-US" smtClean="0"/>
              <a:pPr>
                <a:defRPr/>
              </a:pPr>
              <a:t>77</a:t>
            </a:fld>
            <a:endParaRPr lang="en-US"/>
          </a:p>
        </p:txBody>
      </p:sp>
    </p:spTree>
    <p:extLst>
      <p:ext uri="{BB962C8B-B14F-4D97-AF65-F5344CB8AC3E}">
        <p14:creationId xmlns:p14="http://schemas.microsoft.com/office/powerpoint/2010/main" val="32462205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p>
            <a:fld id="{09661069-B5F3-4F8C-BAC4-C9C0DC2FFD04}" type="slidenum">
              <a:rPr lang="en-US" smtClean="0"/>
              <a:pPr/>
              <a:t>80</a:t>
            </a:fld>
            <a:endParaRPr lang="en-US"/>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8456523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p>
            <a:fld id="{09661069-B5F3-4F8C-BAC4-C9C0DC2FFD04}" type="slidenum">
              <a:rPr lang="en-US" smtClean="0"/>
              <a:pPr/>
              <a:t>81</a:t>
            </a:fld>
            <a:endParaRPr lang="en-US"/>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219165884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p>
            <a:fld id="{9FBC738B-B939-4D72-9529-A964DEC6F161}" type="slidenum">
              <a:rPr lang="en-US" smtClean="0"/>
              <a:pPr/>
              <a:t>82</a:t>
            </a:fld>
            <a:endParaRPr lang="en-US"/>
          </a:p>
        </p:txBody>
      </p:sp>
      <p:sp>
        <p:nvSpPr>
          <p:cNvPr id="98307" name="Rectangle 2"/>
          <p:cNvSpPr>
            <a:spLocks noGrp="1" noRot="1" noChangeAspect="1" noChangeArrowheads="1" noTextEdit="1"/>
          </p:cNvSpPr>
          <p:nvPr>
            <p:ph type="sldImg"/>
          </p:nvPr>
        </p:nvSpPr>
        <p:spPr>
          <a:ln/>
        </p:spPr>
      </p:sp>
      <p:sp>
        <p:nvSpPr>
          <p:cNvPr id="98308"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231069096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p>
            <a:fld id="{E1519A07-5D41-4101-83F2-8476373B09E3}" type="slidenum">
              <a:rPr lang="en-US" smtClean="0"/>
              <a:pPr/>
              <a:t>83</a:t>
            </a:fld>
            <a:endParaRPr lang="en-US"/>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9786608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p>
            <a:fld id="{E1519A07-5D41-4101-83F2-8476373B09E3}" type="slidenum">
              <a:rPr lang="en-US" smtClean="0"/>
              <a:pPr/>
              <a:t>84</a:t>
            </a:fld>
            <a:endParaRPr lang="en-US"/>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84228098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p>
            <a:fld id="{E1519A07-5D41-4101-83F2-8476373B09E3}" type="slidenum">
              <a:rPr lang="en-US" smtClean="0"/>
              <a:pPr/>
              <a:t>85</a:t>
            </a:fld>
            <a:endParaRPr lang="en-US"/>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330479460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fld id="{11F3C348-0F9E-420C-B528-06E334C22CB2}" type="slidenum">
              <a:rPr lang="en-US" smtClean="0"/>
              <a:pPr/>
              <a:t>86</a:t>
            </a:fld>
            <a:endParaRPr lang="en-US"/>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241628172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56F67830-694B-4A41-B8DD-381D425B99C3}" type="slidenum">
              <a:rPr lang="en-US" smtClean="0"/>
              <a:pPr>
                <a:defRPr/>
              </a:pPr>
              <a:t>87</a:t>
            </a:fld>
            <a:endParaRPr lang="en-US"/>
          </a:p>
        </p:txBody>
      </p:sp>
    </p:spTree>
    <p:extLst>
      <p:ext uri="{BB962C8B-B14F-4D97-AF65-F5344CB8AC3E}">
        <p14:creationId xmlns:p14="http://schemas.microsoft.com/office/powerpoint/2010/main" val="27642822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p>
            <a:fld id="{1002E57F-2620-4AA1-8453-8C80E1FAB15B}" type="slidenum">
              <a:rPr lang="en-US" smtClean="0"/>
              <a:pPr/>
              <a:t>22</a:t>
            </a:fld>
            <a:endParaRPr lang="en-US" dirty="0"/>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65058351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p>
            <a:fld id="{1B8AB901-E067-4E5B-ABEF-0EB20DBCBD57}" type="slidenum">
              <a:rPr lang="en-US" smtClean="0"/>
              <a:pPr/>
              <a:t>101</a:t>
            </a:fld>
            <a:endParaRPr lang="en-US"/>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309498670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56F67830-694B-4A41-B8DD-381D425B99C3}" type="slidenum">
              <a:rPr lang="en-US" smtClean="0"/>
              <a:pPr>
                <a:defRPr/>
              </a:pPr>
              <a:t>106</a:t>
            </a:fld>
            <a:endParaRPr lang="en-US"/>
          </a:p>
        </p:txBody>
      </p:sp>
    </p:spTree>
    <p:extLst>
      <p:ext uri="{BB962C8B-B14F-4D97-AF65-F5344CB8AC3E}">
        <p14:creationId xmlns:p14="http://schemas.microsoft.com/office/powerpoint/2010/main" val="64938225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4CD67E-3F91-4591-A436-CC623FBB067D}"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108</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534992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fld id="{84C2E945-115E-4F3B-AF15-EDFE55F1BFD9}" type="slidenum">
              <a:rPr lang="en-US" smtClean="0"/>
              <a:pPr/>
              <a:t>23</a:t>
            </a:fld>
            <a:endParaRPr lang="en-US" dirty="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5787691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p>
            <a:fld id="{98B26279-A548-4A29-94D0-D903AD40C206}" type="slidenum">
              <a:rPr lang="en-US" smtClean="0"/>
              <a:pPr/>
              <a:t>24</a:t>
            </a:fld>
            <a:endParaRPr lang="en-US" dirty="0"/>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0174954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p>
            <a:fld id="{0FBDA881-24F0-4334-B4DD-1B6E07C72BDF}" type="slidenum">
              <a:rPr lang="en-US" smtClean="0"/>
              <a:pPr/>
              <a:t>25</a:t>
            </a:fld>
            <a:endParaRPr lang="en-US" dirty="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5607245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normAutofit/>
          </a:bodyPr>
          <a:lstStyle>
            <a:lvl1pPr marL="0" indent="0" algn="ctr">
              <a:buNone/>
              <a:defRPr sz="3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Rectangle 7">
            <a:extLst>
              <a:ext uri="{C183D7F6-B498-43B3-948B-1728B52AA6E4}">
                <adec:decorative xmlns:adec="http://schemas.microsoft.com/office/drawing/2017/decorative" val="1"/>
              </a:ext>
            </a:extLst>
          </p:cNvPr>
          <p:cNvSpPr/>
          <p:nvPr userDrawn="1"/>
        </p:nvSpPr>
        <p:spPr>
          <a:xfrm>
            <a:off x="0" y="0"/>
            <a:ext cx="304800" cy="6858000"/>
          </a:xfrm>
          <a:prstGeom prst="rect">
            <a:avLst/>
          </a:prstGeom>
          <a:solidFill>
            <a:srgbClr val="003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C183D7F6-B498-43B3-948B-1728B52AA6E4}">
                <adec:decorative xmlns:adec="http://schemas.microsoft.com/office/drawing/2017/decorative" val="1"/>
              </a:ext>
            </a:extLst>
          </p:cNvPr>
          <p:cNvCxnSpPr/>
          <p:nvPr userDrawn="1"/>
        </p:nvCxnSpPr>
        <p:spPr>
          <a:xfrm>
            <a:off x="304800" y="-76200"/>
            <a:ext cx="0" cy="6934200"/>
          </a:xfrm>
          <a:prstGeom prst="line">
            <a:avLst/>
          </a:prstGeom>
          <a:ln w="57150">
            <a:solidFill>
              <a:srgbClr val="009F4D"/>
            </a:solidFill>
          </a:ln>
        </p:spPr>
        <p:style>
          <a:lnRef idx="1">
            <a:schemeClr val="accent1"/>
          </a:lnRef>
          <a:fillRef idx="0">
            <a:schemeClr val="accent1"/>
          </a:fillRef>
          <a:effectRef idx="0">
            <a:schemeClr val="accent1"/>
          </a:effectRef>
          <a:fontRef idx="minor">
            <a:schemeClr val="tx1"/>
          </a:fontRef>
        </p:style>
      </p:cxnSp>
      <p:pic>
        <p:nvPicPr>
          <p:cNvPr id="17" name="Picture 16" descr="Minnesota State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17580" y="6272213"/>
            <a:ext cx="1188720" cy="402335"/>
          </a:xfrm>
          <a:prstGeom prst="rect">
            <a:avLst/>
          </a:prstGeom>
        </p:spPr>
      </p:pic>
    </p:spTree>
    <p:extLst>
      <p:ext uri="{BB962C8B-B14F-4D97-AF65-F5344CB8AC3E}">
        <p14:creationId xmlns:p14="http://schemas.microsoft.com/office/powerpoint/2010/main" val="3578096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pic>
        <p:nvPicPr>
          <p:cNvPr id="3" name="Picture 2" descr="Minnesota State logo."/>
          <p:cNvPicPr>
            <a:picLocks noChangeAspect="1"/>
          </p:cNvPicPr>
          <p:nvPr userDrawn="1"/>
        </p:nvPicPr>
        <p:blipFill rotWithShape="1">
          <a:blip r:embed="rId2">
            <a:extLst>
              <a:ext uri="{28A0092B-C50C-407E-A947-70E740481C1C}">
                <a14:useLocalDpi xmlns:a14="http://schemas.microsoft.com/office/drawing/2010/main" val="0"/>
              </a:ext>
            </a:extLst>
          </a:blip>
          <a:srcRect l="5000" t="36298" r="5000"/>
          <a:stretch/>
        </p:blipFill>
        <p:spPr>
          <a:xfrm>
            <a:off x="457199" y="539279"/>
            <a:ext cx="11284831" cy="2934056"/>
          </a:xfrm>
          <a:prstGeom prst="rect">
            <a:avLst/>
          </a:prstGeom>
        </p:spPr>
      </p:pic>
      <p:pic>
        <p:nvPicPr>
          <p:cNvPr id="4" name="Picture 3">
            <a:extLs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85817" y="3749171"/>
            <a:ext cx="12673413" cy="160530"/>
          </a:xfrm>
          <a:prstGeom prst="rect">
            <a:avLst/>
          </a:prstGeom>
        </p:spPr>
      </p:pic>
      <p:sp>
        <p:nvSpPr>
          <p:cNvPr id="5" name="Text Placeholder 7"/>
          <p:cNvSpPr>
            <a:spLocks noGrp="1"/>
          </p:cNvSpPr>
          <p:nvPr>
            <p:ph type="body" sz="quarter" idx="10" hasCustomPrompt="1"/>
          </p:nvPr>
        </p:nvSpPr>
        <p:spPr>
          <a:xfrm>
            <a:off x="8290133" y="3124200"/>
            <a:ext cx="2667000" cy="457200"/>
          </a:xfrm>
          <a:prstGeom prst="rect">
            <a:avLst/>
          </a:prstGeom>
        </p:spPr>
        <p:txBody>
          <a:bodyPr>
            <a:normAutofit/>
          </a:bodyPr>
          <a:lstStyle>
            <a:lvl1pPr marL="0" indent="0" algn="r">
              <a:buNone/>
              <a:defRPr sz="1800" b="0">
                <a:solidFill>
                  <a:srgbClr val="003C66"/>
                </a:solidFill>
              </a:defRPr>
            </a:lvl1pPr>
          </a:lstStyle>
          <a:p>
            <a:pPr lvl="0"/>
            <a:r>
              <a:rPr lang="en-US" dirty="0"/>
              <a:t>Click to edit Date</a:t>
            </a:r>
          </a:p>
        </p:txBody>
      </p:sp>
      <p:sp>
        <p:nvSpPr>
          <p:cNvPr id="6" name="Text Placeholder 9"/>
          <p:cNvSpPr>
            <a:spLocks noGrp="1"/>
          </p:cNvSpPr>
          <p:nvPr>
            <p:ph type="body" sz="quarter" idx="11" hasCustomPrompt="1"/>
          </p:nvPr>
        </p:nvSpPr>
        <p:spPr>
          <a:xfrm>
            <a:off x="7604333" y="3468688"/>
            <a:ext cx="3352800" cy="417512"/>
          </a:xfrm>
          <a:prstGeom prst="rect">
            <a:avLst/>
          </a:prstGeom>
        </p:spPr>
        <p:txBody>
          <a:bodyPr>
            <a:noAutofit/>
          </a:bodyPr>
          <a:lstStyle>
            <a:lvl1pPr marL="0" indent="0" algn="r">
              <a:buNone/>
              <a:defRPr sz="1600" b="0">
                <a:solidFill>
                  <a:srgbClr val="003C66"/>
                </a:solidFill>
              </a:defRPr>
            </a:lvl1pPr>
          </a:lstStyle>
          <a:p>
            <a:pPr lvl="0"/>
            <a:r>
              <a:rPr lang="en-US" dirty="0"/>
              <a:t>Click to edit DEPARMENT NAME</a:t>
            </a:r>
          </a:p>
        </p:txBody>
      </p:sp>
      <p:sp>
        <p:nvSpPr>
          <p:cNvPr id="7" name="Text Placeholder 13"/>
          <p:cNvSpPr>
            <a:spLocks noGrp="1"/>
          </p:cNvSpPr>
          <p:nvPr>
            <p:ph type="body" sz="quarter" idx="13" hasCustomPrompt="1"/>
          </p:nvPr>
        </p:nvSpPr>
        <p:spPr>
          <a:xfrm>
            <a:off x="1255519" y="5105400"/>
            <a:ext cx="2667000" cy="533400"/>
          </a:xfrm>
          <a:prstGeom prst="rect">
            <a:avLst/>
          </a:prstGeom>
        </p:spPr>
        <p:txBody>
          <a:bodyPr>
            <a:normAutofit/>
          </a:bodyPr>
          <a:lstStyle>
            <a:lvl1pPr marL="0" indent="0">
              <a:buNone/>
              <a:defRPr sz="2000" b="1">
                <a:solidFill>
                  <a:srgbClr val="009F4D"/>
                </a:solidFill>
              </a:defRPr>
            </a:lvl1pPr>
          </a:lstStyle>
          <a:p>
            <a:pPr lvl="0"/>
            <a:r>
              <a:rPr lang="en-US" dirty="0"/>
              <a:t>Click to edit Subhead</a:t>
            </a:r>
          </a:p>
        </p:txBody>
      </p:sp>
      <p:sp>
        <p:nvSpPr>
          <p:cNvPr id="8" name="Text Placeholder 4" title="Text Box with MINNESOTA STATE typed in gray"/>
          <p:cNvSpPr>
            <a:spLocks noGrp="1"/>
          </p:cNvSpPr>
          <p:nvPr>
            <p:ph type="body" sz="quarter" idx="14"/>
          </p:nvPr>
        </p:nvSpPr>
        <p:spPr>
          <a:xfrm>
            <a:off x="1255519" y="5715000"/>
            <a:ext cx="2819400" cy="381000"/>
          </a:xfrm>
          <a:prstGeom prst="rect">
            <a:avLst/>
          </a:prstGeom>
        </p:spPr>
        <p:txBody>
          <a:bodyPr>
            <a:normAutofit/>
          </a:bodyPr>
          <a:lstStyle>
            <a:lvl1pPr marL="0" indent="0">
              <a:buNone/>
              <a:defRPr sz="1400" b="1">
                <a:solidFill>
                  <a:schemeClr val="bg1">
                    <a:lumMod val="50000"/>
                  </a:schemeClr>
                </a:solidFill>
                <a:latin typeface="+mn-lt"/>
              </a:defRPr>
            </a:lvl1pPr>
          </a:lstStyle>
          <a:p>
            <a:pPr lvl="0"/>
            <a:r>
              <a:rPr lang="en-US"/>
              <a:t>Click to edit Master text styles</a:t>
            </a:r>
          </a:p>
        </p:txBody>
      </p:sp>
      <p:sp>
        <p:nvSpPr>
          <p:cNvPr id="9" name="Title 1"/>
          <p:cNvSpPr>
            <a:spLocks noGrp="1"/>
          </p:cNvSpPr>
          <p:nvPr>
            <p:ph type="title"/>
          </p:nvPr>
        </p:nvSpPr>
        <p:spPr>
          <a:xfrm>
            <a:off x="1255519" y="3779839"/>
            <a:ext cx="9701614" cy="1325563"/>
          </a:xfrm>
        </p:spPr>
        <p:txBody>
          <a:bodyPr>
            <a:normAutofit/>
          </a:bodyPr>
          <a:lstStyle>
            <a:lvl1pPr>
              <a:defRPr sz="4000" b="1"/>
            </a:lvl1pPr>
          </a:lstStyle>
          <a:p>
            <a:r>
              <a:rPr lang="en-US"/>
              <a:t>Click to edit Master title style</a:t>
            </a:r>
            <a:endParaRPr lang="en-US" dirty="0"/>
          </a:p>
        </p:txBody>
      </p:sp>
    </p:spTree>
    <p:extLst>
      <p:ext uri="{BB962C8B-B14F-4D97-AF65-F5344CB8AC3E}">
        <p14:creationId xmlns:p14="http://schemas.microsoft.com/office/powerpoint/2010/main" val="3806960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3" name="TextBox 2" descr="30 East 7th Street, Suite 350&#10;St. Paul, MN  55101-7804&#10;&#10;Phone: 651-201-1800&#10;Toll-free: 888-667-2848&#10;&#10;www.mnscu.edu&#10;" title="Text box with Minnesota State address, phone numbers, and website address"/>
          <p:cNvSpPr txBox="1"/>
          <p:nvPr userDrawn="1"/>
        </p:nvSpPr>
        <p:spPr>
          <a:xfrm>
            <a:off x="4004930" y="2713207"/>
            <a:ext cx="4182140" cy="2616101"/>
          </a:xfrm>
          <a:prstGeom prst="rect">
            <a:avLst/>
          </a:prstGeom>
          <a:noFill/>
        </p:spPr>
        <p:txBody>
          <a:bodyPr wrap="square" rtlCol="0">
            <a:spAutoFit/>
          </a:bodyPr>
          <a:lstStyle/>
          <a:p>
            <a:pPr lvl="0" algn="ctr"/>
            <a:r>
              <a:rPr lang="en-US" sz="2400" b="0" dirty="0">
                <a:solidFill>
                  <a:srgbClr val="003C66"/>
                </a:solidFill>
              </a:rPr>
              <a:t>30 East 7th Street, Suite 350</a:t>
            </a:r>
          </a:p>
          <a:p>
            <a:pPr lvl="0" algn="ctr"/>
            <a:r>
              <a:rPr lang="en-US" sz="2400" b="0" dirty="0">
                <a:solidFill>
                  <a:srgbClr val="003C66"/>
                </a:solidFill>
              </a:rPr>
              <a:t>St. Paul, MN  55101-7804</a:t>
            </a:r>
          </a:p>
          <a:p>
            <a:pPr lvl="0" algn="ctr"/>
            <a:endParaRPr lang="en-US" sz="2400" b="0" dirty="0">
              <a:solidFill>
                <a:srgbClr val="003C66"/>
              </a:solidFill>
            </a:endParaRPr>
          </a:p>
          <a:p>
            <a:pPr lvl="0" algn="ctr"/>
            <a:r>
              <a:rPr lang="en-US" sz="2400" b="0" dirty="0">
                <a:solidFill>
                  <a:srgbClr val="003C66"/>
                </a:solidFill>
              </a:rPr>
              <a:t>651-201-1800</a:t>
            </a:r>
          </a:p>
          <a:p>
            <a:pPr lvl="0" algn="ctr"/>
            <a:r>
              <a:rPr lang="en-US" sz="2400" b="0" dirty="0">
                <a:solidFill>
                  <a:srgbClr val="003C66"/>
                </a:solidFill>
              </a:rPr>
              <a:t>888-667-2848</a:t>
            </a:r>
          </a:p>
          <a:p>
            <a:pPr lvl="0" algn="ctr"/>
            <a:endParaRPr lang="en-US" sz="2400" b="0" dirty="0">
              <a:solidFill>
                <a:schemeClr val="bg2"/>
              </a:solidFill>
            </a:endParaRPr>
          </a:p>
          <a:p>
            <a:pPr lvl="0" algn="ctr"/>
            <a:r>
              <a:rPr lang="en-US" sz="2000" b="1" baseline="0" dirty="0">
                <a:solidFill>
                  <a:srgbClr val="009F4D"/>
                </a:solidFill>
              </a:rPr>
              <a:t>MinnState.edu</a:t>
            </a:r>
          </a:p>
        </p:txBody>
      </p:sp>
      <p:pic>
        <p:nvPicPr>
          <p:cNvPr id="4" name="Picture 3" descr="Minnesota State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29000" y="439397"/>
            <a:ext cx="5334000" cy="1795604"/>
          </a:xfrm>
          <a:prstGeom prst="rect">
            <a:avLst/>
          </a:prstGeom>
        </p:spPr>
      </p:pic>
      <p:sp>
        <p:nvSpPr>
          <p:cNvPr id="5" name="TextBox 4" descr="MINNESOTA STATE IS AN AFFIRMATIVE ACTION, EQUAL OPPORTUNITY EMPLOYER AND EDUCATOR.&#10;" title="EEOE Statement"/>
          <p:cNvSpPr txBox="1"/>
          <p:nvPr userDrawn="1"/>
        </p:nvSpPr>
        <p:spPr>
          <a:xfrm>
            <a:off x="0" y="5849597"/>
            <a:ext cx="12192000" cy="707886"/>
          </a:xfrm>
          <a:prstGeom prst="rect">
            <a:avLst/>
          </a:prstGeom>
          <a:noFill/>
        </p:spPr>
        <p:txBody>
          <a:bodyPr wrap="square" rtlCol="0">
            <a:spAutoFit/>
          </a:bodyPr>
          <a:lstStyle/>
          <a:p>
            <a:pPr algn="ctr" rtl="0"/>
            <a:r>
              <a:rPr lang="en-US" sz="1000" b="0" i="0" kern="1200" dirty="0">
                <a:solidFill>
                  <a:schemeClr val="tx1"/>
                </a:solidFill>
                <a:effectLst/>
                <a:latin typeface="+mn-lt"/>
                <a:ea typeface="+mn-ea"/>
                <a:cs typeface="+mn-cs"/>
              </a:rPr>
              <a:t>This document is available in alternative formats to individuals with disabilities. </a:t>
            </a:r>
            <a:br>
              <a:rPr lang="en-US" sz="1000" b="0" i="0" kern="1200" dirty="0">
                <a:solidFill>
                  <a:schemeClr val="tx1"/>
                </a:solidFill>
                <a:effectLst/>
                <a:latin typeface="+mn-lt"/>
                <a:ea typeface="+mn-ea"/>
                <a:cs typeface="+mn-cs"/>
              </a:rPr>
            </a:br>
            <a:r>
              <a:rPr lang="en-US" sz="1000" b="0" i="0" kern="1200" dirty="0">
                <a:solidFill>
                  <a:schemeClr val="tx1"/>
                </a:solidFill>
                <a:effectLst/>
                <a:latin typeface="+mn-lt"/>
                <a:ea typeface="+mn-ea"/>
                <a:cs typeface="+mn-cs"/>
              </a:rPr>
              <a:t>To request an alternate format, contact Human Resources at 651-201-1664.</a:t>
            </a:r>
          </a:p>
          <a:p>
            <a:pPr algn="ctr" rtl="0"/>
            <a:r>
              <a:rPr lang="en-US" sz="1000" b="0" i="0" kern="1200" dirty="0">
                <a:solidFill>
                  <a:schemeClr val="tx1"/>
                </a:solidFill>
                <a:effectLst/>
                <a:latin typeface="+mn-lt"/>
                <a:ea typeface="+mn-ea"/>
                <a:cs typeface="+mn-cs"/>
              </a:rPr>
              <a:t>Individuals with hearing or speech disabilities may contact us via their preferred Telecommunications Relay Service.</a:t>
            </a:r>
          </a:p>
          <a:p>
            <a:pPr algn="ctr" rtl="0"/>
            <a:r>
              <a:rPr lang="en-US" sz="1000" b="0" i="0" kern="1200" dirty="0">
                <a:solidFill>
                  <a:schemeClr val="tx1"/>
                </a:solidFill>
                <a:effectLst/>
                <a:latin typeface="+mn-lt"/>
                <a:ea typeface="+mn-ea"/>
                <a:cs typeface="+mn-cs"/>
              </a:rPr>
              <a:t>Minnesota State is an affirmative action, equal opportunity employer and educator.</a:t>
            </a:r>
          </a:p>
        </p:txBody>
      </p:sp>
    </p:spTree>
    <p:extLst>
      <p:ext uri="{BB962C8B-B14F-4D97-AF65-F5344CB8AC3E}">
        <p14:creationId xmlns:p14="http://schemas.microsoft.com/office/powerpoint/2010/main" val="5601351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cSld name="1_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26AB1BF-0FAF-40E7-BB00-6DCE18D9E78D}" type="datetimeFigureOut">
              <a:rPr lang="en-US" smtClean="0"/>
              <a:pPr/>
              <a:t>7/8/2025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866880-CDBF-49D6-AC11-FC224198F8D7}" type="slidenum">
              <a:rPr lang="en-US" smtClean="0"/>
              <a:pPr/>
              <a:t>‹#›</a:t>
            </a:fld>
            <a:endParaRPr lang="en-US"/>
          </a:p>
        </p:txBody>
      </p:sp>
    </p:spTree>
    <p:extLst>
      <p:ext uri="{BB962C8B-B14F-4D97-AF65-F5344CB8AC3E}">
        <p14:creationId xmlns:p14="http://schemas.microsoft.com/office/powerpoint/2010/main" val="386549181"/>
      </p:ext>
    </p:extLst>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marL="0" indent="0">
              <a:buNone/>
              <a:defRPr b="1">
                <a:solidFill>
                  <a:schemeClr val="tx1"/>
                </a:soli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Rectangle 7">
            <a:extLst>
              <a:ext uri="{C183D7F6-B498-43B3-948B-1728B52AA6E4}">
                <adec:decorative xmlns:adec="http://schemas.microsoft.com/office/drawing/2017/decorative" val="1"/>
              </a:ext>
            </a:extLst>
          </p:cNvPr>
          <p:cNvSpPr/>
          <p:nvPr userDrawn="1"/>
        </p:nvSpPr>
        <p:spPr>
          <a:xfrm>
            <a:off x="0" y="0"/>
            <a:ext cx="304800" cy="6858000"/>
          </a:xfrm>
          <a:prstGeom prst="rect">
            <a:avLst/>
          </a:prstGeom>
          <a:solidFill>
            <a:srgbClr val="003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C183D7F6-B498-43B3-948B-1728B52AA6E4}">
                <adec:decorative xmlns:adec="http://schemas.microsoft.com/office/drawing/2017/decorative" val="1"/>
              </a:ext>
            </a:extLst>
          </p:cNvPr>
          <p:cNvCxnSpPr/>
          <p:nvPr userDrawn="1"/>
        </p:nvCxnSpPr>
        <p:spPr>
          <a:xfrm>
            <a:off x="304800" y="-76200"/>
            <a:ext cx="0" cy="6934200"/>
          </a:xfrm>
          <a:prstGeom prst="line">
            <a:avLst/>
          </a:prstGeom>
          <a:ln w="57150">
            <a:solidFill>
              <a:srgbClr val="009F4D"/>
            </a:solidFill>
          </a:ln>
        </p:spPr>
        <p:style>
          <a:lnRef idx="1">
            <a:schemeClr val="accent1"/>
          </a:lnRef>
          <a:fillRef idx="0">
            <a:schemeClr val="accent1"/>
          </a:fillRef>
          <a:effectRef idx="0">
            <a:schemeClr val="accent1"/>
          </a:effectRef>
          <a:fontRef idx="minor">
            <a:schemeClr val="tx1"/>
          </a:fontRef>
        </p:style>
      </p:cxnSp>
      <p:pic>
        <p:nvPicPr>
          <p:cNvPr id="17" name="Picture 16" descr="Minnesota State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17580" y="6272213"/>
            <a:ext cx="1188720" cy="402335"/>
          </a:xfrm>
          <a:prstGeom prst="rect">
            <a:avLst/>
          </a:prstGeom>
        </p:spPr>
      </p:pic>
    </p:spTree>
    <p:extLst>
      <p:ext uri="{BB962C8B-B14F-4D97-AF65-F5344CB8AC3E}">
        <p14:creationId xmlns:p14="http://schemas.microsoft.com/office/powerpoint/2010/main" val="25978722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normAutofit/>
          </a:bodyPr>
          <a:lstStyle>
            <a:lvl1pPr marL="0" indent="0">
              <a:buNone/>
              <a:defRPr sz="3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8" name="Rectangle 7">
            <a:extLst>
              <a:ext uri="{C183D7F6-B498-43B3-948B-1728B52AA6E4}">
                <adec:decorative xmlns:adec="http://schemas.microsoft.com/office/drawing/2017/decorative" val="1"/>
              </a:ext>
            </a:extLst>
          </p:cNvPr>
          <p:cNvSpPr/>
          <p:nvPr userDrawn="1"/>
        </p:nvSpPr>
        <p:spPr>
          <a:xfrm>
            <a:off x="0" y="0"/>
            <a:ext cx="304800" cy="6858000"/>
          </a:xfrm>
          <a:prstGeom prst="rect">
            <a:avLst/>
          </a:prstGeom>
          <a:solidFill>
            <a:srgbClr val="003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C183D7F6-B498-43B3-948B-1728B52AA6E4}">
                <adec:decorative xmlns:adec="http://schemas.microsoft.com/office/drawing/2017/decorative" val="1"/>
              </a:ext>
            </a:extLst>
          </p:cNvPr>
          <p:cNvCxnSpPr/>
          <p:nvPr userDrawn="1"/>
        </p:nvCxnSpPr>
        <p:spPr>
          <a:xfrm>
            <a:off x="304800" y="-76200"/>
            <a:ext cx="0" cy="6934200"/>
          </a:xfrm>
          <a:prstGeom prst="line">
            <a:avLst/>
          </a:prstGeom>
          <a:ln w="57150">
            <a:solidFill>
              <a:srgbClr val="009F4D"/>
            </a:solidFill>
          </a:ln>
        </p:spPr>
        <p:style>
          <a:lnRef idx="1">
            <a:schemeClr val="accent1"/>
          </a:lnRef>
          <a:fillRef idx="0">
            <a:schemeClr val="accent1"/>
          </a:fillRef>
          <a:effectRef idx="0">
            <a:schemeClr val="accent1"/>
          </a:effectRef>
          <a:fontRef idx="minor">
            <a:schemeClr val="tx1"/>
          </a:fontRef>
        </p:style>
      </p:cxnSp>
      <p:pic>
        <p:nvPicPr>
          <p:cNvPr id="17" name="Picture 16" descr="Minnesota State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17580" y="6272213"/>
            <a:ext cx="1188720" cy="402335"/>
          </a:xfrm>
          <a:prstGeom prst="rect">
            <a:avLst/>
          </a:prstGeom>
        </p:spPr>
      </p:pic>
    </p:spTree>
    <p:extLst>
      <p:ext uri="{BB962C8B-B14F-4D97-AF65-F5344CB8AC3E}">
        <p14:creationId xmlns:p14="http://schemas.microsoft.com/office/powerpoint/2010/main" val="8669542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Rectangle 8">
            <a:extLst>
              <a:ext uri="{C183D7F6-B498-43B3-948B-1728B52AA6E4}">
                <adec:decorative xmlns:adec="http://schemas.microsoft.com/office/drawing/2017/decorative" val="1"/>
              </a:ext>
            </a:extLst>
          </p:cNvPr>
          <p:cNvSpPr/>
          <p:nvPr userDrawn="1"/>
        </p:nvSpPr>
        <p:spPr>
          <a:xfrm>
            <a:off x="0" y="0"/>
            <a:ext cx="304800" cy="6858000"/>
          </a:xfrm>
          <a:prstGeom prst="rect">
            <a:avLst/>
          </a:prstGeom>
          <a:solidFill>
            <a:srgbClr val="003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C183D7F6-B498-43B3-948B-1728B52AA6E4}">
                <adec:decorative xmlns:adec="http://schemas.microsoft.com/office/drawing/2017/decorative" val="1"/>
              </a:ext>
            </a:extLst>
          </p:cNvPr>
          <p:cNvCxnSpPr/>
          <p:nvPr userDrawn="1"/>
        </p:nvCxnSpPr>
        <p:spPr>
          <a:xfrm>
            <a:off x="304800" y="-76200"/>
            <a:ext cx="0" cy="6934200"/>
          </a:xfrm>
          <a:prstGeom prst="line">
            <a:avLst/>
          </a:prstGeom>
          <a:ln w="57150">
            <a:solidFill>
              <a:srgbClr val="009F4D"/>
            </a:solidFill>
          </a:ln>
        </p:spPr>
        <p:style>
          <a:lnRef idx="1">
            <a:schemeClr val="accent1"/>
          </a:lnRef>
          <a:fillRef idx="0">
            <a:schemeClr val="accent1"/>
          </a:fillRef>
          <a:effectRef idx="0">
            <a:schemeClr val="accent1"/>
          </a:effectRef>
          <a:fontRef idx="minor">
            <a:schemeClr val="tx1"/>
          </a:fontRef>
        </p:style>
      </p:cxnSp>
      <p:pic>
        <p:nvPicPr>
          <p:cNvPr id="18" name="Picture 17" descr="Minnesota State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17580" y="6272213"/>
            <a:ext cx="1188720" cy="402335"/>
          </a:xfrm>
          <a:prstGeom prst="rect">
            <a:avLst/>
          </a:prstGeom>
        </p:spPr>
      </p:pic>
    </p:spTree>
    <p:extLst>
      <p:ext uri="{BB962C8B-B14F-4D97-AF65-F5344CB8AC3E}">
        <p14:creationId xmlns:p14="http://schemas.microsoft.com/office/powerpoint/2010/main" val="23775299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C183D7F6-B498-43B3-948B-1728B52AA6E4}">
                <adec:decorative xmlns:adec="http://schemas.microsoft.com/office/drawing/2017/decorative" val="1"/>
              </a:ext>
            </a:extLst>
          </p:cNvPr>
          <p:cNvSpPr/>
          <p:nvPr userDrawn="1"/>
        </p:nvSpPr>
        <p:spPr>
          <a:xfrm>
            <a:off x="0" y="0"/>
            <a:ext cx="304800" cy="6858000"/>
          </a:xfrm>
          <a:prstGeom prst="rect">
            <a:avLst/>
          </a:prstGeom>
          <a:solidFill>
            <a:srgbClr val="003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C183D7F6-B498-43B3-948B-1728B52AA6E4}">
                <adec:decorative xmlns:adec="http://schemas.microsoft.com/office/drawing/2017/decorative" val="1"/>
              </a:ext>
            </a:extLst>
          </p:cNvPr>
          <p:cNvCxnSpPr/>
          <p:nvPr userDrawn="1"/>
        </p:nvCxnSpPr>
        <p:spPr>
          <a:xfrm>
            <a:off x="304800" y="-76200"/>
            <a:ext cx="0" cy="6934200"/>
          </a:xfrm>
          <a:prstGeom prst="line">
            <a:avLst/>
          </a:prstGeom>
          <a:ln w="57150">
            <a:solidFill>
              <a:srgbClr val="009F4D"/>
            </a:solidFill>
          </a:ln>
        </p:spPr>
        <p:style>
          <a:lnRef idx="1">
            <a:schemeClr val="accent1"/>
          </a:lnRef>
          <a:fillRef idx="0">
            <a:schemeClr val="accent1"/>
          </a:fillRef>
          <a:effectRef idx="0">
            <a:schemeClr val="accent1"/>
          </a:effectRef>
          <a:fontRef idx="minor">
            <a:schemeClr val="tx1"/>
          </a:fontRef>
        </p:style>
      </p:cxnSp>
      <p:pic>
        <p:nvPicPr>
          <p:cNvPr id="20" name="Picture 19" descr="Minnesota State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17580" y="6272213"/>
            <a:ext cx="1188720" cy="402335"/>
          </a:xfrm>
          <a:prstGeom prst="rect">
            <a:avLst/>
          </a:prstGeom>
        </p:spPr>
      </p:pic>
    </p:spTree>
    <p:extLst>
      <p:ext uri="{BB962C8B-B14F-4D97-AF65-F5344CB8AC3E}">
        <p14:creationId xmlns:p14="http://schemas.microsoft.com/office/powerpoint/2010/main" val="38813543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Rectangle 6">
            <a:extLst>
              <a:ext uri="{C183D7F6-B498-43B3-948B-1728B52AA6E4}">
                <adec:decorative xmlns:adec="http://schemas.microsoft.com/office/drawing/2017/decorative" val="1"/>
              </a:ext>
            </a:extLst>
          </p:cNvPr>
          <p:cNvSpPr/>
          <p:nvPr userDrawn="1"/>
        </p:nvSpPr>
        <p:spPr>
          <a:xfrm>
            <a:off x="0" y="0"/>
            <a:ext cx="304800" cy="6858000"/>
          </a:xfrm>
          <a:prstGeom prst="rect">
            <a:avLst/>
          </a:prstGeom>
          <a:solidFill>
            <a:srgbClr val="003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a:extLst>
              <a:ext uri="{C183D7F6-B498-43B3-948B-1728B52AA6E4}">
                <adec:decorative xmlns:adec="http://schemas.microsoft.com/office/drawing/2017/decorative" val="1"/>
              </a:ext>
            </a:extLst>
          </p:cNvPr>
          <p:cNvCxnSpPr/>
          <p:nvPr userDrawn="1"/>
        </p:nvCxnSpPr>
        <p:spPr>
          <a:xfrm>
            <a:off x="304800" y="-76200"/>
            <a:ext cx="0" cy="6934200"/>
          </a:xfrm>
          <a:prstGeom prst="line">
            <a:avLst/>
          </a:prstGeom>
          <a:ln w="57150">
            <a:solidFill>
              <a:srgbClr val="009F4D"/>
            </a:solidFill>
          </a:ln>
        </p:spPr>
        <p:style>
          <a:lnRef idx="1">
            <a:schemeClr val="accent1"/>
          </a:lnRef>
          <a:fillRef idx="0">
            <a:schemeClr val="accent1"/>
          </a:fillRef>
          <a:effectRef idx="0">
            <a:schemeClr val="accent1"/>
          </a:effectRef>
          <a:fontRef idx="minor">
            <a:schemeClr val="tx1"/>
          </a:fontRef>
        </p:style>
      </p:cxnSp>
      <p:pic>
        <p:nvPicPr>
          <p:cNvPr id="16" name="Picture 15" descr="Minnesota State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17580" y="6272213"/>
            <a:ext cx="1188720" cy="402335"/>
          </a:xfrm>
          <a:prstGeom prst="rect">
            <a:avLst/>
          </a:prstGeom>
        </p:spPr>
      </p:pic>
    </p:spTree>
    <p:extLst>
      <p:ext uri="{BB962C8B-B14F-4D97-AF65-F5344CB8AC3E}">
        <p14:creationId xmlns:p14="http://schemas.microsoft.com/office/powerpoint/2010/main" val="32371736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Rectangle 5">
            <a:extLst>
              <a:ext uri="{C183D7F6-B498-43B3-948B-1728B52AA6E4}">
                <adec:decorative xmlns:adec="http://schemas.microsoft.com/office/drawing/2017/decorative" val="1"/>
              </a:ext>
            </a:extLst>
          </p:cNvPr>
          <p:cNvSpPr/>
          <p:nvPr userDrawn="1"/>
        </p:nvSpPr>
        <p:spPr>
          <a:xfrm>
            <a:off x="0" y="0"/>
            <a:ext cx="304800" cy="6858000"/>
          </a:xfrm>
          <a:prstGeom prst="rect">
            <a:avLst/>
          </a:prstGeom>
          <a:solidFill>
            <a:srgbClr val="003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C183D7F6-B498-43B3-948B-1728B52AA6E4}">
                <adec:decorative xmlns:adec="http://schemas.microsoft.com/office/drawing/2017/decorative" val="1"/>
              </a:ext>
            </a:extLst>
          </p:cNvPr>
          <p:cNvCxnSpPr/>
          <p:nvPr userDrawn="1"/>
        </p:nvCxnSpPr>
        <p:spPr>
          <a:xfrm>
            <a:off x="304800" y="-76200"/>
            <a:ext cx="0" cy="6934200"/>
          </a:xfrm>
          <a:prstGeom prst="line">
            <a:avLst/>
          </a:prstGeom>
          <a:ln w="57150">
            <a:solidFill>
              <a:srgbClr val="009F4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319179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Rectangle 8">
            <a:extLst>
              <a:ext uri="{C183D7F6-B498-43B3-948B-1728B52AA6E4}">
                <adec:decorative xmlns:adec="http://schemas.microsoft.com/office/drawing/2017/decorative" val="1"/>
              </a:ext>
            </a:extLst>
          </p:cNvPr>
          <p:cNvSpPr/>
          <p:nvPr userDrawn="1"/>
        </p:nvSpPr>
        <p:spPr>
          <a:xfrm>
            <a:off x="0" y="0"/>
            <a:ext cx="304800" cy="6858000"/>
          </a:xfrm>
          <a:prstGeom prst="rect">
            <a:avLst/>
          </a:prstGeom>
          <a:solidFill>
            <a:srgbClr val="003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C183D7F6-B498-43B3-948B-1728B52AA6E4}">
                <adec:decorative xmlns:adec="http://schemas.microsoft.com/office/drawing/2017/decorative" val="1"/>
              </a:ext>
            </a:extLst>
          </p:cNvPr>
          <p:cNvCxnSpPr/>
          <p:nvPr userDrawn="1"/>
        </p:nvCxnSpPr>
        <p:spPr>
          <a:xfrm>
            <a:off x="304800" y="-76200"/>
            <a:ext cx="0" cy="6934200"/>
          </a:xfrm>
          <a:prstGeom prst="line">
            <a:avLst/>
          </a:prstGeom>
          <a:ln w="57150">
            <a:solidFill>
              <a:srgbClr val="009F4D"/>
            </a:solidFill>
          </a:ln>
        </p:spPr>
        <p:style>
          <a:lnRef idx="1">
            <a:schemeClr val="accent1"/>
          </a:lnRef>
          <a:fillRef idx="0">
            <a:schemeClr val="accent1"/>
          </a:fillRef>
          <a:effectRef idx="0">
            <a:schemeClr val="accent1"/>
          </a:effectRef>
          <a:fontRef idx="minor">
            <a:schemeClr val="tx1"/>
          </a:fontRef>
        </p:style>
      </p:cxnSp>
      <p:pic>
        <p:nvPicPr>
          <p:cNvPr id="18" name="Picture 17" descr="Minnesota State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17580" y="6272213"/>
            <a:ext cx="1188720" cy="402335"/>
          </a:xfrm>
          <a:prstGeom prst="rect">
            <a:avLst/>
          </a:prstGeom>
        </p:spPr>
      </p:pic>
    </p:spTree>
    <p:extLst>
      <p:ext uri="{BB962C8B-B14F-4D97-AF65-F5344CB8AC3E}">
        <p14:creationId xmlns:p14="http://schemas.microsoft.com/office/powerpoint/2010/main" val="16447709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Rectangle 8">
            <a:extLst>
              <a:ext uri="{C183D7F6-B498-43B3-948B-1728B52AA6E4}">
                <adec:decorative xmlns:adec="http://schemas.microsoft.com/office/drawing/2017/decorative" val="1"/>
              </a:ext>
            </a:extLst>
          </p:cNvPr>
          <p:cNvSpPr/>
          <p:nvPr userDrawn="1"/>
        </p:nvSpPr>
        <p:spPr>
          <a:xfrm>
            <a:off x="0" y="0"/>
            <a:ext cx="304800" cy="6858000"/>
          </a:xfrm>
          <a:prstGeom prst="rect">
            <a:avLst/>
          </a:prstGeom>
          <a:solidFill>
            <a:srgbClr val="003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C183D7F6-B498-43B3-948B-1728B52AA6E4}">
                <adec:decorative xmlns:adec="http://schemas.microsoft.com/office/drawing/2017/decorative" val="1"/>
              </a:ext>
            </a:extLst>
          </p:cNvPr>
          <p:cNvCxnSpPr/>
          <p:nvPr userDrawn="1"/>
        </p:nvCxnSpPr>
        <p:spPr>
          <a:xfrm>
            <a:off x="304800" y="-76200"/>
            <a:ext cx="0" cy="6934200"/>
          </a:xfrm>
          <a:prstGeom prst="line">
            <a:avLst/>
          </a:prstGeom>
          <a:ln w="57150">
            <a:solidFill>
              <a:srgbClr val="009F4D"/>
            </a:solidFill>
          </a:ln>
        </p:spPr>
        <p:style>
          <a:lnRef idx="1">
            <a:schemeClr val="accent1"/>
          </a:lnRef>
          <a:fillRef idx="0">
            <a:schemeClr val="accent1"/>
          </a:fillRef>
          <a:effectRef idx="0">
            <a:schemeClr val="accent1"/>
          </a:effectRef>
          <a:fontRef idx="minor">
            <a:schemeClr val="tx1"/>
          </a:fontRef>
        </p:style>
      </p:cxnSp>
      <p:pic>
        <p:nvPicPr>
          <p:cNvPr id="18" name="Picture 17" descr="Minnesota State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17580" y="6272213"/>
            <a:ext cx="1188720" cy="402335"/>
          </a:xfrm>
          <a:prstGeom prst="rect">
            <a:avLst/>
          </a:prstGeom>
        </p:spPr>
      </p:pic>
    </p:spTree>
    <p:extLst>
      <p:ext uri="{BB962C8B-B14F-4D97-AF65-F5344CB8AC3E}">
        <p14:creationId xmlns:p14="http://schemas.microsoft.com/office/powerpoint/2010/main" val="39153636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439761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228600" algn="l" defTabSz="914400" rtl="0" eaLnBrk="1" latinLnBrk="0" hangingPunct="1">
        <a:lnSpc>
          <a:spcPct val="100000"/>
        </a:lnSpc>
        <a:spcBef>
          <a:spcPts val="6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6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6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6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6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eg"/><Relationship Id="rId1" Type="http://schemas.openxmlformats.org/officeDocument/2006/relationships/slideLayout" Target="../slideLayouts/slideLayout3.xml"/><Relationship Id="rId5" Type="http://schemas.openxmlformats.org/officeDocument/2006/relationships/hyperlink" Target="https://creativecommons.org/licenses/by-nc-nd/3.0/" TargetMode="External"/><Relationship Id="rId4" Type="http://schemas.openxmlformats.org/officeDocument/2006/relationships/hyperlink" Target="https://epitemnein-epitomic.blogspot.com/2014/01/cultivating-supremacy-of-compassion.html"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100.xml.rels><?xml version="1.0" encoding="UTF-8" standalone="yes"?>
<Relationships xmlns="http://schemas.openxmlformats.org/package/2006/relationships"><Relationship Id="rId3" Type="http://schemas.openxmlformats.org/officeDocument/2006/relationships/hyperlink" Target="https://epitemnein-epitomic.blogspot.com/2014/01/cultivating-supremacy-of-compassion.html" TargetMode="External"/><Relationship Id="rId2" Type="http://schemas.openxmlformats.org/officeDocument/2006/relationships/image" Target="../media/image6.jpg"/><Relationship Id="rId1" Type="http://schemas.openxmlformats.org/officeDocument/2006/relationships/slideLayout" Target="../slideLayouts/slideLayout2.xml"/><Relationship Id="rId4" Type="http://schemas.openxmlformats.org/officeDocument/2006/relationships/hyperlink" Target="https://creativecommons.org/licenses/by-nc-nd/3.0/" TargetMode="Externa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hyperlink" Target="https://www.mynextmove.org/profile/summary/29-2071.00" TargetMode="External"/><Relationship Id="rId2" Type="http://schemas.openxmlformats.org/officeDocument/2006/relationships/image" Target="../media/image61.jpg"/><Relationship Id="rId1" Type="http://schemas.openxmlformats.org/officeDocument/2006/relationships/slideLayout" Target="../slideLayouts/slideLayout2.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hyperlink" Target="https://creativecommons.org/licenses/by/3.0/" TargetMode="External"/></Relationships>
</file>

<file path=ppt/slides/_rels/slide103.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diagramLayout" Target="../diagrams/layout6.xml"/><Relationship Id="rId7" Type="http://schemas.openxmlformats.org/officeDocument/2006/relationships/image" Target="../media/image9.png"/><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04.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diagramLayout" Target="../diagrams/layout7.xml"/><Relationship Id="rId7" Type="http://schemas.openxmlformats.org/officeDocument/2006/relationships/image" Target="../media/image9.png"/><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05.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0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10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0.png"/><Relationship Id="rId1" Type="http://schemas.openxmlformats.org/officeDocument/2006/relationships/slideLayout" Target="../slideLayouts/slideLayout2.xml"/><Relationship Id="rId5" Type="http://schemas.openxmlformats.org/officeDocument/2006/relationships/hyperlink" Target="https://creativecommons.org/licenses/by-nc-nd/3.0/" TargetMode="External"/><Relationship Id="rId4" Type="http://schemas.openxmlformats.org/officeDocument/2006/relationships/hyperlink" Target="https://epitemnein-epitomic.blogspot.com/2014/01/cultivating-supremacy-of-compassion.html" TargetMode="External"/></Relationships>
</file>

<file path=ppt/slides/_rels/slide108.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notesSlide" Target="../notesSlides/notesSlide62.xml"/><Relationship Id="rId7" Type="http://schemas.openxmlformats.org/officeDocument/2006/relationships/diagramColors" Target="../diagrams/colors9.xml"/><Relationship Id="rId2" Type="http://schemas.openxmlformats.org/officeDocument/2006/relationships/slideLayout" Target="../slideLayouts/slideLayout2.xml"/><Relationship Id="rId1" Type="http://schemas.openxmlformats.org/officeDocument/2006/relationships/tags" Target="../tags/tag3.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s>
</file>

<file path=ppt/slides/_rels/slide109.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110.xml.rels><?xml version="1.0" encoding="UTF-8" standalone="yes"?>
<Relationships xmlns="http://schemas.openxmlformats.org/package/2006/relationships"><Relationship Id="rId3" Type="http://schemas.openxmlformats.org/officeDocument/2006/relationships/hyperlink" Target="https://epitemnein-epitomic.blogspot.com/2014/01/cultivating-supremacy-of-compassion.html" TargetMode="External"/><Relationship Id="rId2" Type="http://schemas.openxmlformats.org/officeDocument/2006/relationships/image" Target="../media/image6.jpg"/><Relationship Id="rId1" Type="http://schemas.openxmlformats.org/officeDocument/2006/relationships/slideLayout" Target="../slideLayouts/slideLayout11.xml"/><Relationship Id="rId4" Type="http://schemas.openxmlformats.org/officeDocument/2006/relationships/hyperlink" Target="https://creativecommons.org/licenses/by-nc-nd/3.0/" TargetMode="Externa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3.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diagramLayout" Target="../diagrams/layout2.xml"/><Relationship Id="rId7" Type="http://schemas.openxmlformats.org/officeDocument/2006/relationships/image" Target="../media/image9.pn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4.xml.rels><?xml version="1.0" encoding="UTF-8" standalone="yes"?>
<Relationships xmlns="http://schemas.openxmlformats.org/package/2006/relationships"><Relationship Id="rId3" Type="http://schemas.openxmlformats.org/officeDocument/2006/relationships/hyperlink" Target="https://courses.lumenlearning.com/waymaker-psychology/chapter/seeing-emotion/" TargetMode="External"/><Relationship Id="rId2" Type="http://schemas.openxmlformats.org/officeDocument/2006/relationships/image" Target="../media/image29.jpg"/><Relationship Id="rId1" Type="http://schemas.openxmlformats.org/officeDocument/2006/relationships/slideLayout" Target="../slideLayouts/slideLayout2.xml"/><Relationship Id="rId4" Type="http://schemas.openxmlformats.org/officeDocument/2006/relationships/hyperlink" Target="https://creativecommons.org/licenses/by/3.0/" TargetMode="External"/></Relationships>
</file>

<file path=ppt/slides/_rels/slide1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 Id="rId9" Type="http://schemas.openxmlformats.org/officeDocument/2006/relationships/image" Target="../media/image10.svg"/></Relationships>
</file>

<file path=ppt/slides/_rels/slide16.xml.rels><?xml version="1.0" encoding="UTF-8" standalone="yes"?>
<Relationships xmlns="http://schemas.openxmlformats.org/package/2006/relationships"><Relationship Id="rId3" Type="http://schemas.openxmlformats.org/officeDocument/2006/relationships/hyperlink" Target="https://robliano.wordpress.com/2012/02/06/communication-breakdown/" TargetMode="External"/><Relationship Id="rId2" Type="http://schemas.openxmlformats.org/officeDocument/2006/relationships/image" Target="../media/image30.jpg"/><Relationship Id="rId1" Type="http://schemas.openxmlformats.org/officeDocument/2006/relationships/slideLayout" Target="../slideLayouts/slideLayout2.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hyperlink" Target="https://creativecommons.org/licenses/by-nd/3.0/" TargetMode="External"/></Relationships>
</file>

<file path=ppt/slides/_rels/slide1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0.svg"/><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hyperlink" Target="https://epitemnein-epitomic.blogspot.com/2014/01/cultivating-supremacy-of-compassion.html" TargetMode="External"/><Relationship Id="rId7" Type="http://schemas.openxmlformats.org/officeDocument/2006/relationships/image" Target="../media/image9.png"/><Relationship Id="rId2" Type="http://schemas.openxmlformats.org/officeDocument/2006/relationships/image" Target="../media/image6.jpg"/><Relationship Id="rId1" Type="http://schemas.openxmlformats.org/officeDocument/2006/relationships/slideLayout" Target="../slideLayouts/slideLayout2.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hyperlink" Target="https://creativecommons.org/licenses/by-nc-nd/3.0/"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21.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33.JPG"/></Relationships>
</file>

<file path=ppt/slides/_rels/slide22.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hyperlink" Target="https://creativecommons.org/licenses/by/3.0/" TargetMode="External"/><Relationship Id="rId4" Type="http://schemas.openxmlformats.org/officeDocument/2006/relationships/hyperlink" Target="https://courses.lumenlearning.com/wm-publicspeaking/chapter/introduction-to-the-value-of-listening/"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hyperlink" Target="https://creativecommons.org/licenses/by/3.0/" TargetMode="External"/><Relationship Id="rId4" Type="http://schemas.openxmlformats.org/officeDocument/2006/relationships/hyperlink" Target="https://www.flickr.com/photos/15164743@N05/4118279280/"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hyperlink" Target="https://creativecommons.org/licenses/by-nc-sa/3.0/" TargetMode="External"/><Relationship Id="rId4" Type="http://schemas.openxmlformats.org/officeDocument/2006/relationships/hyperlink" Target="http://brewminate.com/the-importance-of-listening-in-effective-communication/"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hyperlink" Target="https://creativecommons.org/licenses/by-nc-nd/3.0/"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hyperlink" Target="https://www.recantodasletras.com.br/poesias-de-reflexao/7279898" TargetMode="External"/><Relationship Id="rId5" Type="http://schemas.openxmlformats.org/officeDocument/2006/relationships/image" Target="../media/image37.gif"/><Relationship Id="rId4" Type="http://schemas.openxmlformats.org/officeDocument/2006/relationships/image" Target="../media/image8.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hyperlink" Target="https://creativecommons.org/licenses/by-sa/3.0/"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hyperlink" Target="https://skryfblok.blogspot.com/2012/03/random-pictures.html" TargetMode="External"/><Relationship Id="rId5" Type="http://schemas.openxmlformats.org/officeDocument/2006/relationships/image" Target="../media/image38.jpg"/><Relationship Id="rId4" Type="http://schemas.openxmlformats.org/officeDocument/2006/relationships/image" Target="../media/image8.svg"/></Relationships>
</file>

<file path=ppt/slides/_rels/slide31.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hyperlink" Target="https://creativecommons.org/licenses/by-nc/3.0/"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hyperlink" Target="https://pressbooks.bccampus.ca/lucindaatwood/chapter/chapter-3/"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5.xml"/><Relationship Id="rId4" Type="http://schemas.openxmlformats.org/officeDocument/2006/relationships/image" Target="../media/image8.svg"/></Relationships>
</file>

<file path=ppt/slides/_rels/slide34.xml.rels><?xml version="1.0" encoding="UTF-8" standalone="yes"?>
<Relationships xmlns="http://schemas.openxmlformats.org/package/2006/relationships"><Relationship Id="rId3" Type="http://schemas.openxmlformats.org/officeDocument/2006/relationships/hyperlink" Target="https://epitemnein-epitomic.blogspot.com/2014/01/cultivating-supremacy-of-compassion.html" TargetMode="External"/><Relationship Id="rId2" Type="http://schemas.openxmlformats.org/officeDocument/2006/relationships/image" Target="../media/image6.jpg"/><Relationship Id="rId1" Type="http://schemas.openxmlformats.org/officeDocument/2006/relationships/slideLayout" Target="../slideLayouts/slideLayout2.xml"/><Relationship Id="rId4" Type="http://schemas.openxmlformats.org/officeDocument/2006/relationships/hyperlink" Target="https://creativecommons.org/licenses/by-nc-nd/3.0/"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36.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hyperlink" Target="https://creativecommons.org/licenses/by-nc-sa/3.0/"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hyperlink" Target="http://brewminate.com/the-importance-of-listening-in-effective-communication/" TargetMode="External"/><Relationship Id="rId5" Type="http://schemas.openxmlformats.org/officeDocument/2006/relationships/image" Target="../media/image40.jpg"/><Relationship Id="rId4" Type="http://schemas.openxmlformats.org/officeDocument/2006/relationships/image" Target="../media/image8.svg"/></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1.jpg"/><Relationship Id="rId1" Type="http://schemas.openxmlformats.org/officeDocument/2006/relationships/slideLayout" Target="../slideLayouts/slideLayout2.xml"/><Relationship Id="rId4" Type="http://schemas.openxmlformats.org/officeDocument/2006/relationships/image" Target="../media/image10.svg"/></Relationships>
</file>

<file path=ppt/slides/_rels/slide3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hyperlink" Target="https://creativecommons.org/licenses/by/3.0/"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hyperlink" Target="http://flickr.com/photos/rosenfeldmedia/8626919835" TargetMode="External"/><Relationship Id="rId5" Type="http://schemas.openxmlformats.org/officeDocument/2006/relationships/image" Target="../media/image42.jpg"/><Relationship Id="rId4" Type="http://schemas.openxmlformats.org/officeDocument/2006/relationships/image" Target="../media/image8.svg"/></Relationships>
</file>

<file path=ppt/slides/_rels/slide41.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hyperlink" Target="https://creativecommons.org/licenses/by-nc-sa/3.0/"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hyperlink" Target="https://boisestate.pressbooks.pub/makingconflictsuckless/chapter/barriers-to-effective-listening/" TargetMode="External"/><Relationship Id="rId5" Type="http://schemas.openxmlformats.org/officeDocument/2006/relationships/image" Target="../media/image43.jpg"/><Relationship Id="rId4" Type="http://schemas.openxmlformats.org/officeDocument/2006/relationships/image" Target="../media/image8.svg"/></Relationships>
</file>

<file path=ppt/slides/_rels/slide42.xml.rels><?xml version="1.0" encoding="UTF-8" standalone="yes"?>
<Relationships xmlns="http://schemas.openxmlformats.org/package/2006/relationships"><Relationship Id="rId3" Type="http://schemas.openxmlformats.org/officeDocument/2006/relationships/hyperlink" Target="https://youtu.be/ENkwUBPhMJw?si=my06PTf85t89b2Wb" TargetMode="External"/><Relationship Id="rId2" Type="http://schemas.openxmlformats.org/officeDocument/2006/relationships/hyperlink" Target="http://www.youtube.com/watch?v=OAfPaZ9xDv4" TargetMode="External"/><Relationship Id="rId1" Type="http://schemas.openxmlformats.org/officeDocument/2006/relationships/slideLayout" Target="../slideLayouts/slideLayout2.xml"/><Relationship Id="rId5" Type="http://schemas.openxmlformats.org/officeDocument/2006/relationships/image" Target="../media/image8.svg"/><Relationship Id="rId4" Type="http://schemas.openxmlformats.org/officeDocument/2006/relationships/image" Target="../media/image7.png"/></Relationships>
</file>

<file path=ppt/slides/_rels/slide43.xml.rels><?xml version="1.0" encoding="UTF-8" standalone="yes"?>
<Relationships xmlns="http://schemas.openxmlformats.org/package/2006/relationships"><Relationship Id="rId3" Type="http://schemas.openxmlformats.org/officeDocument/2006/relationships/hyperlink" Target="https://epitemnein-epitomic.blogspot.com/2014/01/cultivating-supremacy-of-compassion.html" TargetMode="External"/><Relationship Id="rId2" Type="http://schemas.openxmlformats.org/officeDocument/2006/relationships/image" Target="../media/image6.jpg"/><Relationship Id="rId1" Type="http://schemas.openxmlformats.org/officeDocument/2006/relationships/slideLayout" Target="../slideLayouts/slideLayout2.xml"/><Relationship Id="rId4" Type="http://schemas.openxmlformats.org/officeDocument/2006/relationships/hyperlink" Target="https://creativecommons.org/licenses/by-nc-nd/3.0/"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https://isolution.pro/es/t/positive-body-language/positive-body-language-good-sitting-postures/buenas-posturas-para-sentarse" TargetMode="External"/><Relationship Id="rId2" Type="http://schemas.openxmlformats.org/officeDocument/2006/relationships/image" Target="../media/image44.jpg"/><Relationship Id="rId1" Type="http://schemas.openxmlformats.org/officeDocument/2006/relationships/slideLayout" Target="../slideLayouts/slideLayout2.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hyperlink" Target="https://creativecommons.org/licenses/by-sa/3.0/"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45.jpg"/><Relationship Id="rId7" Type="http://schemas.openxmlformats.org/officeDocument/2006/relationships/image" Target="../media/image10.sv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hyperlink" Target="https://creativecommons.org/licenses/by-nc-nd/3.0/" TargetMode="External"/><Relationship Id="rId4" Type="http://schemas.openxmlformats.org/officeDocument/2006/relationships/hyperlink" Target="https://betterhealthwhileaging.net/hearing-loss-in-aging/" TargetMode="External"/></Relationships>
</file>

<file path=ppt/slides/_rels/slide4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0.svg"/></Relationships>
</file>

<file path=ppt/slides/_rels/slide48.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hyperlink" Target="https://pixabay.com/en/telephone-technical-support-cisco-1223310/" TargetMode="External"/></Relationships>
</file>

<file path=ppt/slides/_rels/slide51.xml.rels><?xml version="1.0" encoding="UTF-8" standalone="yes"?>
<Relationships xmlns="http://schemas.openxmlformats.org/package/2006/relationships"><Relationship Id="rId3" Type="http://schemas.openxmlformats.org/officeDocument/2006/relationships/image" Target="../media/image47.jpg"/><Relationship Id="rId7" Type="http://schemas.openxmlformats.org/officeDocument/2006/relationships/image" Target="../media/image10.sv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hyperlink" Target="https://creativecommons.org/licenses/by-nc-sa/3.0/" TargetMode="External"/><Relationship Id="rId4" Type="http://schemas.openxmlformats.org/officeDocument/2006/relationships/hyperlink" Target="https://open.lib.umn.edu/businesscommunication/chapter/15-2-telephonevoip-communication/" TargetMode="External"/></Relationships>
</file>

<file path=ppt/slides/_rels/slide52.xml.rels><?xml version="1.0" encoding="UTF-8" standalone="yes"?>
<Relationships xmlns="http://schemas.openxmlformats.org/package/2006/relationships"><Relationship Id="rId3" Type="http://schemas.openxmlformats.org/officeDocument/2006/relationships/hyperlink" Target="https://epitemnein-epitomic.blogspot.com/2014/01/cultivating-supremacy-of-compassion.html" TargetMode="External"/><Relationship Id="rId2" Type="http://schemas.openxmlformats.org/officeDocument/2006/relationships/image" Target="../media/image6.jpg"/><Relationship Id="rId1" Type="http://schemas.openxmlformats.org/officeDocument/2006/relationships/slideLayout" Target="../slideLayouts/slideLayout2.xml"/><Relationship Id="rId4" Type="http://schemas.openxmlformats.org/officeDocument/2006/relationships/hyperlink" Target="https://creativecommons.org/licenses/by-nc-nd/3.0/" TargetMode="External"/></Relationships>
</file>

<file path=ppt/slides/_rels/slide5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10.svg"/></Relationships>
</file>

<file path=ppt/slides/_rels/slide54.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10.svg"/><Relationship Id="rId4" Type="http://schemas.openxmlformats.org/officeDocument/2006/relationships/image" Target="../media/image9.png"/></Relationships>
</file>

<file path=ppt/slides/_rels/slide55.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8.svg"/><Relationship Id="rId4" Type="http://schemas.openxmlformats.org/officeDocument/2006/relationships/image" Target="../media/image7.png"/></Relationships>
</file>

<file path=ppt/slides/_rels/slide5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5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5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6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6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6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6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8.xml"/><Relationship Id="rId1" Type="http://schemas.openxmlformats.org/officeDocument/2006/relationships/slideLayout" Target="../slideLayouts/slideLayout2.xml"/><Relationship Id="rId5" Type="http://schemas.openxmlformats.org/officeDocument/2006/relationships/image" Target="../media/image50.jpg"/><Relationship Id="rId4" Type="http://schemas.openxmlformats.org/officeDocument/2006/relationships/image" Target="../media/image8.svg"/></Relationships>
</file>

<file path=ppt/slides/_rels/slide6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hyperlink" Target="https://creativecommons.org/licenses/by-nc/3.0/" TargetMode="External"/><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hyperlink" Target="https://www.wisc-online.com/asset-repository/viewasset?id=2230" TargetMode="External"/><Relationship Id="rId5" Type="http://schemas.openxmlformats.org/officeDocument/2006/relationships/image" Target="../media/image51.png"/><Relationship Id="rId4" Type="http://schemas.openxmlformats.org/officeDocument/2006/relationships/image" Target="../media/image8.svg"/></Relationships>
</file>

<file path=ppt/slides/_rels/slide6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hyperlink" Target="https://creativecommons.org/licenses/by-nc-nd/3.0/" TargetMode="External"/><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hyperlink" Target="https://rant-a-touille.blogspot.com/2010/05/passive-aggressive-make-up-your-mind.html" TargetMode="External"/><Relationship Id="rId5" Type="http://schemas.openxmlformats.org/officeDocument/2006/relationships/image" Target="../media/image52.jpg"/><Relationship Id="rId4" Type="http://schemas.openxmlformats.org/officeDocument/2006/relationships/image" Target="../media/image8.svg"/></Relationships>
</file>

<file path=ppt/slides/_rels/slide6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6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6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7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7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7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7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7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7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7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78.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48.jpg"/><Relationship Id="rId1" Type="http://schemas.openxmlformats.org/officeDocument/2006/relationships/slideLayout" Target="../slideLayouts/slideLayout7.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54.jpg"/></Relationships>
</file>

<file path=ppt/slides/_rels/slide79.xml.rels><?xml version="1.0" encoding="UTF-8" standalone="yes"?>
<Relationships xmlns="http://schemas.openxmlformats.org/package/2006/relationships"><Relationship Id="rId3" Type="http://schemas.openxmlformats.org/officeDocument/2006/relationships/hyperlink" Target="https://epitemnein-epitomic.blogspot.com/2014/01/cultivating-supremacy-of-compassion.html" TargetMode="External"/><Relationship Id="rId2" Type="http://schemas.openxmlformats.org/officeDocument/2006/relationships/image" Target="../media/image6.jpg"/><Relationship Id="rId1" Type="http://schemas.openxmlformats.org/officeDocument/2006/relationships/slideLayout" Target="../slideLayouts/slideLayout2.xml"/><Relationship Id="rId4" Type="http://schemas.openxmlformats.org/officeDocument/2006/relationships/hyperlink" Target="https://creativecommons.org/licenses/by-nc-nd/3.0/"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epitemnein-epitomic.blogspot.com/2014/01/cultivating-supremacy-of-compassion.html" TargetMode="External"/><Relationship Id="rId2" Type="http://schemas.openxmlformats.org/officeDocument/2006/relationships/image" Target="../media/image6.jpg"/><Relationship Id="rId1" Type="http://schemas.openxmlformats.org/officeDocument/2006/relationships/slideLayout" Target="../slideLayouts/slideLayout2.xml"/><Relationship Id="rId4" Type="http://schemas.openxmlformats.org/officeDocument/2006/relationships/hyperlink" Target="https://creativecommons.org/licenses/by-nc-nd/3.0/" TargetMode="Externa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55.jpg"/><Relationship Id="rId7" Type="http://schemas.openxmlformats.org/officeDocument/2006/relationships/image" Target="../media/image10.svg"/><Relationship Id="rId2" Type="http://schemas.openxmlformats.org/officeDocument/2006/relationships/notesSlide" Target="../notesSlides/notesSlide53.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hyperlink" Target="https://creativecommons.org/licenses/by-nc-nd/3.0/" TargetMode="External"/><Relationship Id="rId4" Type="http://schemas.openxmlformats.org/officeDocument/2006/relationships/hyperlink" Target="https://chanworld.org/community/techs/%E8%BF%9C%E7%A8%8B%E5%8C%BB%E5%AD%A6%E7%9A%84%E6%9C%AA%E6%9D%A5%E6%98%AF%E8%B0%B7%E6%AD%8C%E5%92%8C%E8%8B%B9%E6%9E%9C%E5%90%97%EF%BC%9Fteladoc%E8%BF%9C%E5%8C%BB-%E5%92%8C-amwell%E7%BE%8E%E5%A5%BD/" TargetMode="External"/></Relationships>
</file>

<file path=ppt/slides/_rels/slide82.xml.rels><?xml version="1.0" encoding="UTF-8" standalone="yes"?>
<Relationships xmlns="http://schemas.openxmlformats.org/package/2006/relationships"><Relationship Id="rId3" Type="http://schemas.openxmlformats.org/officeDocument/2006/relationships/image" Target="../media/image56.1"/><Relationship Id="rId2" Type="http://schemas.openxmlformats.org/officeDocument/2006/relationships/notesSlide" Target="../notesSlides/notesSlide54.xml"/><Relationship Id="rId1" Type="http://schemas.openxmlformats.org/officeDocument/2006/relationships/slideLayout" Target="../slideLayouts/slideLayout2.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hyperlink" Target="https://www.rawpixel.com/image/164409/premium-photo-image-stethoscope-doctor-flat-lay?referral=9030&amp;source=pinterest" TargetMode="External"/></Relationships>
</file>

<file path=ppt/slides/_rels/slide8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image" Target="../media/image10.svg"/></Relationships>
</file>

<file path=ppt/slides/_rels/slide84.xml.rels><?xml version="1.0" encoding="UTF-8" standalone="yes"?>
<Relationships xmlns="http://schemas.openxmlformats.org/package/2006/relationships"><Relationship Id="rId8" Type="http://schemas.openxmlformats.org/officeDocument/2006/relationships/customXml" Target="../ink/ink2.xml"/><Relationship Id="rId13" Type="http://schemas.openxmlformats.org/officeDocument/2006/relationships/image" Target="../media/image22.png"/><Relationship Id="rId3" Type="http://schemas.openxmlformats.org/officeDocument/2006/relationships/image" Target="../media/image57.png"/><Relationship Id="rId7" Type="http://schemas.openxmlformats.org/officeDocument/2006/relationships/image" Target="../media/image190.png"/><Relationship Id="rId12" Type="http://schemas.openxmlformats.org/officeDocument/2006/relationships/customXml" Target="../ink/ink4.xml"/><Relationship Id="rId2" Type="http://schemas.openxmlformats.org/officeDocument/2006/relationships/notesSlide" Target="../notesSlides/notesSlide56.xml"/><Relationship Id="rId1" Type="http://schemas.openxmlformats.org/officeDocument/2006/relationships/slideLayout" Target="../slideLayouts/slideLayout2.xml"/><Relationship Id="rId6" Type="http://schemas.openxmlformats.org/officeDocument/2006/relationships/customXml" Target="../ink/ink1.xml"/><Relationship Id="rId11" Type="http://schemas.openxmlformats.org/officeDocument/2006/relationships/image" Target="../media/image210.png"/><Relationship Id="rId5" Type="http://schemas.openxmlformats.org/officeDocument/2006/relationships/hyperlink" Target="https://creativecommons.org/licenses/by-nc/3.0/" TargetMode="External"/><Relationship Id="rId15" Type="http://schemas.openxmlformats.org/officeDocument/2006/relationships/image" Target="../media/image10.svg"/><Relationship Id="rId10" Type="http://schemas.openxmlformats.org/officeDocument/2006/relationships/customXml" Target="../ink/ink3.xml"/><Relationship Id="rId4" Type="http://schemas.openxmlformats.org/officeDocument/2006/relationships/hyperlink" Target="https://drdollah.com/care-plans/?share=google-plus-1" TargetMode="External"/><Relationship Id="rId9" Type="http://schemas.openxmlformats.org/officeDocument/2006/relationships/image" Target="../media/image20.png"/><Relationship Id="rId14" Type="http://schemas.openxmlformats.org/officeDocument/2006/relationships/image" Target="../media/image9.png"/></Relationships>
</file>

<file path=ppt/slides/_rels/slide85.xml.rels><?xml version="1.0" encoding="UTF-8" standalone="yes"?>
<Relationships xmlns="http://schemas.openxmlformats.org/package/2006/relationships"><Relationship Id="rId3" Type="http://schemas.openxmlformats.org/officeDocument/2006/relationships/image" Target="../media/image58.jpg"/><Relationship Id="rId7" Type="http://schemas.openxmlformats.org/officeDocument/2006/relationships/image" Target="../media/image10.svg"/><Relationship Id="rId2" Type="http://schemas.openxmlformats.org/officeDocument/2006/relationships/notesSlide" Target="../notesSlides/notesSlide57.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hyperlink" Target="https://creativecommons.org/licenses/by-nc/3.0/" TargetMode="External"/><Relationship Id="rId4" Type="http://schemas.openxmlformats.org/officeDocument/2006/relationships/hyperlink" Target="https://pressbooks.library.ryerson.ca/documentation/chapter/principles-of-documentation/" TargetMode="External"/></Relationships>
</file>

<file path=ppt/slides/_rels/slide86.xml.rels><?xml version="1.0" encoding="UTF-8" standalone="yes"?>
<Relationships xmlns="http://schemas.openxmlformats.org/package/2006/relationships"><Relationship Id="rId3" Type="http://schemas.openxmlformats.org/officeDocument/2006/relationships/image" Target="../media/image59.jpg"/><Relationship Id="rId7" Type="http://schemas.openxmlformats.org/officeDocument/2006/relationships/image" Target="../media/image10.svg"/><Relationship Id="rId2" Type="http://schemas.openxmlformats.org/officeDocument/2006/relationships/notesSlide" Target="../notesSlides/notesSlide58.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hyperlink" Target="https://creativecommons.org/licenses/by/3.0/" TargetMode="External"/><Relationship Id="rId4" Type="http://schemas.openxmlformats.org/officeDocument/2006/relationships/hyperlink" Target="https://wtcs.pressbooks.pub/nursingfundamentals/chapter/2-4-communicating-with-health-care-team-members/" TargetMode="External"/></Relationships>
</file>

<file path=ppt/slides/_rels/slide8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10.svg"/></Relationships>
</file>

<file path=ppt/slides/_rels/slide88.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s://www.jointcommission.org/resources/news-and-multimedia/fact-sheets/facts-about-do-not-use-list/" TargetMode="External"/><Relationship Id="rId1" Type="http://schemas.openxmlformats.org/officeDocument/2006/relationships/slideLayout" Target="../slideLayouts/slideLayout2.xml"/><Relationship Id="rId4" Type="http://schemas.openxmlformats.org/officeDocument/2006/relationships/image" Target="../media/image10.svg"/></Relationships>
</file>

<file path=ppt/slides/_rels/slide93.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hyperlink" Target="https://epitemnein-epitomic.blogspot.com/2014/01/cultivating-supremacy-of-compassion.html" TargetMode="External"/><Relationship Id="rId2" Type="http://schemas.openxmlformats.org/officeDocument/2006/relationships/image" Target="../media/image6.jpg"/><Relationship Id="rId1" Type="http://schemas.openxmlformats.org/officeDocument/2006/relationships/slideLayout" Target="../slideLayouts/slideLayout2.xml"/><Relationship Id="rId4" Type="http://schemas.openxmlformats.org/officeDocument/2006/relationships/hyperlink" Target="https://creativecommons.org/licenses/by-nc-nd/3.0/" TargetMode="External"/></Relationships>
</file>

<file path=ppt/slides/_rels/slide9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96.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diagramLayout" Target="../diagrams/layout5.xml"/><Relationship Id="rId7" Type="http://schemas.openxmlformats.org/officeDocument/2006/relationships/image" Target="../media/image9.png"/><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97.xml.rels><?xml version="1.0" encoding="UTF-8" standalone="yes"?>
<Relationships xmlns="http://schemas.openxmlformats.org/package/2006/relationships"><Relationship Id="rId3" Type="http://schemas.openxmlformats.org/officeDocument/2006/relationships/hyperlink" Target="https://www.flickr.com/photos/53801255@N07/8737945758" TargetMode="External"/><Relationship Id="rId2" Type="http://schemas.openxmlformats.org/officeDocument/2006/relationships/image" Target="../media/image60.jpg"/><Relationship Id="rId1" Type="http://schemas.openxmlformats.org/officeDocument/2006/relationships/slideLayout" Target="../slideLayouts/slideLayout2.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hyperlink" Target="https://creativecommons.org/licenses/by-sa/3.0/" TargetMode="External"/></Relationships>
</file>

<file path=ppt/slides/_rels/slide98.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Minnesota State - Minnesota State Centers of Excellence">
            <a:extLst>
              <a:ext uri="{FF2B5EF4-FFF2-40B4-BE49-F238E27FC236}">
                <a16:creationId xmlns:a16="http://schemas.microsoft.com/office/drawing/2014/main" id="{9780D10D-9705-5022-FF50-25DC8A7C3866}"/>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74476" y="315619"/>
            <a:ext cx="5139005" cy="1078501"/>
          </a:xfrm>
          <a:prstGeom prst="rect">
            <a:avLst/>
          </a:prstGeom>
          <a:noFill/>
          <a:ln>
            <a:noFill/>
          </a:ln>
        </p:spPr>
      </p:pic>
      <p:sp>
        <p:nvSpPr>
          <p:cNvPr id="4" name="Title 3"/>
          <p:cNvSpPr>
            <a:spLocks noGrp="1"/>
          </p:cNvSpPr>
          <p:nvPr>
            <p:ph type="title"/>
          </p:nvPr>
        </p:nvSpPr>
        <p:spPr/>
        <p:txBody>
          <a:bodyPr/>
          <a:lstStyle/>
          <a:p>
            <a:r>
              <a:rPr lang="en-US" dirty="0"/>
              <a:t>Healthcare Core Curriculum</a:t>
            </a:r>
          </a:p>
        </p:txBody>
      </p:sp>
      <p:sp>
        <p:nvSpPr>
          <p:cNvPr id="7" name="Text Placeholder 6"/>
          <p:cNvSpPr>
            <a:spLocks noGrp="1"/>
          </p:cNvSpPr>
          <p:nvPr>
            <p:ph type="body" idx="1"/>
          </p:nvPr>
        </p:nvSpPr>
        <p:spPr/>
        <p:txBody>
          <a:bodyPr/>
          <a:lstStyle/>
          <a:p>
            <a:r>
              <a:rPr lang="en-US" dirty="0"/>
              <a:t>Communications in Healthcare</a:t>
            </a:r>
          </a:p>
        </p:txBody>
      </p:sp>
      <p:pic>
        <p:nvPicPr>
          <p:cNvPr id="3" name="Picture 2" descr="A water droplet falling into a heart shape&#10;&#10;Description automatically generated">
            <a:extLst>
              <a:ext uri="{FF2B5EF4-FFF2-40B4-BE49-F238E27FC236}">
                <a16:creationId xmlns:a16="http://schemas.microsoft.com/office/drawing/2014/main" id="{3E64A39A-EE2E-A64E-DF2E-4B3303516431}"/>
              </a:ext>
            </a:extLst>
          </p:cNvPr>
          <p:cNvPicPr>
            <a:picLocks noChangeAspect="1"/>
          </p:cNvPicPr>
          <p:nvPr/>
        </p:nvPicPr>
        <p:blipFill>
          <a:blip r:embed="rId3">
            <a:alphaModFix amt="11000"/>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333274" y="0"/>
            <a:ext cx="11858726" cy="6858000"/>
          </a:xfrm>
          <a:prstGeom prst="rect">
            <a:avLst/>
          </a:prstGeom>
          <a:effectLst>
            <a:reflection endPos="65000" dist="50800" dir="5400000" sy="-100000" algn="bl" rotWithShape="0"/>
          </a:effectLst>
        </p:spPr>
      </p:pic>
      <p:sp>
        <p:nvSpPr>
          <p:cNvPr id="5" name="TextBox 4">
            <a:extLst>
              <a:ext uri="{FF2B5EF4-FFF2-40B4-BE49-F238E27FC236}">
                <a16:creationId xmlns:a16="http://schemas.microsoft.com/office/drawing/2014/main" id="{1ACDEB9E-BF73-D991-14A5-D6B90CB20379}"/>
              </a:ext>
            </a:extLst>
          </p:cNvPr>
          <p:cNvSpPr txBox="1"/>
          <p:nvPr/>
        </p:nvSpPr>
        <p:spPr>
          <a:xfrm>
            <a:off x="333274" y="6627168"/>
            <a:ext cx="3867150" cy="2308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hlinkClick r:id="rId4" tooltip="https://epitemnein-epitomic.blogspot.com/2014/01/cultivating-supremacy-of-compassion.html"/>
              </a:rPr>
              <a:t>This Photo</a:t>
            </a: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rPr>
              <a:t> by Unknown Author is licensed under </a:t>
            </a: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hlinkClick r:id="rId5" tooltip="https://creativecommons.org/licenses/by-nc-nd/3.0/"/>
              </a:rPr>
              <a:t>CC BY-NC-ND</a:t>
            </a:r>
            <a:endPar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056218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normAutofit/>
          </a:bodyPr>
          <a:lstStyle/>
          <a:p>
            <a:r>
              <a:rPr lang="en-US" sz="4000" dirty="0"/>
              <a:t>Quotes</a:t>
            </a:r>
          </a:p>
        </p:txBody>
      </p:sp>
      <p:sp>
        <p:nvSpPr>
          <p:cNvPr id="5123" name="Content Placeholder 2"/>
          <p:cNvSpPr>
            <a:spLocks noGrp="1"/>
          </p:cNvSpPr>
          <p:nvPr>
            <p:ph idx="1"/>
          </p:nvPr>
        </p:nvSpPr>
        <p:spPr/>
        <p:txBody>
          <a:bodyPr>
            <a:normAutofit lnSpcReduction="10000"/>
          </a:bodyPr>
          <a:lstStyle/>
          <a:p>
            <a:pPr>
              <a:buFont typeface="Wingdings" pitchFamily="2" charset="2"/>
              <a:buNone/>
            </a:pPr>
            <a:r>
              <a:rPr lang="en-US" i="1" dirty="0"/>
              <a:t>George Eliot: </a:t>
            </a:r>
            <a:r>
              <a:rPr lang="en-US" b="0" dirty="0"/>
              <a:t>It is very hard to say the exact truth, even about your own immediate feelings – much harder than to say something fine about them which is not the exact truth.</a:t>
            </a:r>
          </a:p>
          <a:p>
            <a:pPr>
              <a:buFont typeface="Wingdings" pitchFamily="2" charset="2"/>
              <a:buNone/>
            </a:pPr>
            <a:endParaRPr lang="en-US" b="0" dirty="0"/>
          </a:p>
          <a:p>
            <a:pPr>
              <a:buFont typeface="Wingdings" pitchFamily="2" charset="2"/>
              <a:buNone/>
            </a:pPr>
            <a:r>
              <a:rPr lang="en-US" i="1" dirty="0"/>
              <a:t>Hubert H. Humphrey: </a:t>
            </a:r>
            <a:r>
              <a:rPr lang="en-US" b="0" dirty="0"/>
              <a:t>The right to be heard does not automatically include the right to be taken seriously.</a:t>
            </a:r>
          </a:p>
          <a:p>
            <a:pPr>
              <a:buFont typeface="Wingdings" pitchFamily="2" charset="2"/>
              <a:buNone/>
            </a:pPr>
            <a:endParaRPr lang="en-US" b="0" dirty="0"/>
          </a:p>
          <a:p>
            <a:pPr>
              <a:buFont typeface="Wingdings" pitchFamily="2" charset="2"/>
              <a:buNone/>
            </a:pPr>
            <a:r>
              <a:rPr lang="en-US" i="1" dirty="0"/>
              <a:t>Jonathan Swift: </a:t>
            </a:r>
            <a:r>
              <a:rPr lang="en-US" b="0" dirty="0"/>
              <a:t>Argument is the worst sort of conversation.</a:t>
            </a:r>
          </a:p>
          <a:p>
            <a:pPr>
              <a:buFont typeface="Wingdings" pitchFamily="2" charset="2"/>
              <a:buNone/>
            </a:pPr>
            <a:br>
              <a:rPr lang="en-US" sz="1800" dirty="0">
                <a:latin typeface="Bookman Old Style" pitchFamily="18" charset="0"/>
              </a:rPr>
            </a:br>
            <a:endParaRPr lang="en-US" sz="1800" dirty="0">
              <a:latin typeface="Bookman Old Style" pitchFamily="18" charset="0"/>
            </a:endParaRPr>
          </a:p>
        </p:txBody>
      </p:sp>
      <p:pic>
        <p:nvPicPr>
          <p:cNvPr id="2" name="Graphic 1" descr="Diving outline">
            <a:extLst>
              <a:ext uri="{FF2B5EF4-FFF2-40B4-BE49-F238E27FC236}">
                <a16:creationId xmlns:a16="http://schemas.microsoft.com/office/drawing/2014/main" id="{61D02A13-0891-F410-8309-1A4E47E58FE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77600" y="0"/>
            <a:ext cx="914400" cy="914400"/>
          </a:xfrm>
          <a:prstGeom prst="rect">
            <a:avLst/>
          </a:prstGeom>
        </p:spPr>
      </p:pic>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Competency 7</a:t>
            </a:r>
          </a:p>
        </p:txBody>
      </p:sp>
      <p:sp>
        <p:nvSpPr>
          <p:cNvPr id="3" name="Content Placeholder 2"/>
          <p:cNvSpPr>
            <a:spLocks noGrp="1"/>
          </p:cNvSpPr>
          <p:nvPr>
            <p:ph idx="1"/>
          </p:nvPr>
        </p:nvSpPr>
        <p:spPr>
          <a:xfrm>
            <a:off x="838200" y="1825625"/>
            <a:ext cx="10747786" cy="4351338"/>
          </a:xfrm>
        </p:spPr>
        <p:txBody>
          <a:bodyPr>
            <a:normAutofit/>
          </a:bodyPr>
          <a:lstStyle/>
          <a:p>
            <a:r>
              <a:rPr lang="en-US" sz="2400" dirty="0"/>
              <a:t>Describe the use of information technology in healthcare settings</a:t>
            </a:r>
          </a:p>
          <a:p>
            <a:pPr marL="100012" indent="-457200">
              <a:buFont typeface="Arial" panose="020B0604020202020204" pitchFamily="34" charset="0"/>
              <a:buChar char="•"/>
            </a:pPr>
            <a:r>
              <a:rPr lang="en-US" sz="2400" b="0" dirty="0"/>
              <a:t>Identify a variety of electronic communication devices used in healthcare 	facilities</a:t>
            </a:r>
          </a:p>
          <a:p>
            <a:pPr marL="100012" indent="-457200">
              <a:buFont typeface="Arial" panose="020B0604020202020204" pitchFamily="34" charset="0"/>
              <a:buChar char="•"/>
            </a:pPr>
            <a:r>
              <a:rPr lang="en-US" sz="2400" b="0" dirty="0"/>
              <a:t>Identify different types and content of health records (patient, pharmacy, and 	laboratory) </a:t>
            </a:r>
          </a:p>
          <a:p>
            <a:pPr marL="100012" indent="-457200">
              <a:buFont typeface="Arial" panose="020B0604020202020204" pitchFamily="34" charset="0"/>
              <a:buChar char="•"/>
            </a:pPr>
            <a:r>
              <a:rPr lang="en-US" sz="2400" b="0" dirty="0"/>
              <a:t>Describe the importance of policies and procedures related to electronic 	communication required by national, state, local, and organizational levels</a:t>
            </a:r>
          </a:p>
          <a:p>
            <a:pPr marL="100012" indent="-457200">
              <a:buFont typeface="Arial" panose="020B0604020202020204" pitchFamily="34" charset="0"/>
              <a:buChar char="•"/>
            </a:pPr>
            <a:r>
              <a:rPr lang="en-US" sz="2400" b="0" dirty="0"/>
              <a:t>Explain procedures for accurate documentation and use of electronic and 	print health records</a:t>
            </a:r>
          </a:p>
          <a:p>
            <a:pPr marL="100012" indent="-457200">
              <a:buFont typeface="Arial" panose="020B0604020202020204" pitchFamily="34" charset="0"/>
              <a:buChar char="•"/>
            </a:pPr>
            <a:r>
              <a:rPr lang="en-US" sz="2400" b="0" dirty="0"/>
              <a:t>Discuss validity of web-based resources</a:t>
            </a:r>
          </a:p>
          <a:p>
            <a:endParaRPr lang="en-US" dirty="0"/>
          </a:p>
        </p:txBody>
      </p:sp>
      <p:pic>
        <p:nvPicPr>
          <p:cNvPr id="4" name="Picture 3" descr="A water droplet falling into a heart shape&#10;&#10;Description automatically generated">
            <a:extLst>
              <a:ext uri="{FF2B5EF4-FFF2-40B4-BE49-F238E27FC236}">
                <a16:creationId xmlns:a16="http://schemas.microsoft.com/office/drawing/2014/main" id="{D4A29C98-0E85-39DE-1468-624B3BC7F7D5}"/>
              </a:ext>
            </a:extLst>
          </p:cNvPr>
          <p:cNvPicPr>
            <a:picLocks noChangeAspect="1"/>
          </p:cNvPicPr>
          <p:nvPr/>
        </p:nvPicPr>
        <p:blipFill>
          <a:blip r:embed="rId2">
            <a:alphaModFix amt="11000"/>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33274" y="0"/>
            <a:ext cx="11858726" cy="6858000"/>
          </a:xfrm>
          <a:prstGeom prst="rect">
            <a:avLst/>
          </a:prstGeom>
        </p:spPr>
      </p:pic>
      <p:sp>
        <p:nvSpPr>
          <p:cNvPr id="5" name="TextBox 4">
            <a:extLst>
              <a:ext uri="{FF2B5EF4-FFF2-40B4-BE49-F238E27FC236}">
                <a16:creationId xmlns:a16="http://schemas.microsoft.com/office/drawing/2014/main" id="{1BD6C901-826B-6600-D0B2-B8FA94A77159}"/>
              </a:ext>
            </a:extLst>
          </p:cNvPr>
          <p:cNvSpPr txBox="1"/>
          <p:nvPr/>
        </p:nvSpPr>
        <p:spPr>
          <a:xfrm>
            <a:off x="632489" y="6573256"/>
            <a:ext cx="4471103" cy="2308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95DA"/>
                </a:solidFill>
                <a:effectLst/>
                <a:uLnTx/>
                <a:uFillTx/>
                <a:latin typeface="Calibri" panose="020F0502020204030204"/>
                <a:ea typeface="+mn-ea"/>
                <a:cs typeface="+mn-cs"/>
                <a:hlinkClick r:id="rId3" tooltip="https://epitemnein-epitomic.blogspot.com/2014/01/cultivating-supremacy-of-compassion.html">
                  <a:extLst>
                    <a:ext uri="{A12FA001-AC4F-418D-AE19-62706E023703}">
                      <ahyp:hlinkClr xmlns:ahyp="http://schemas.microsoft.com/office/drawing/2018/hyperlinkcolor" val="tx"/>
                    </a:ext>
                  </a:extLst>
                </a:hlinkClick>
              </a:rPr>
              <a:t>This Photo</a:t>
            </a: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rPr>
              <a:t> by Unknown Author is licensed under </a:t>
            </a: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hlinkClick r:id="rId4" tooltip="https://creativecommons.org/licenses/by-nc-nd/3.0/"/>
              </a:rPr>
              <a:t>CC BY-NC-ND</a:t>
            </a:r>
            <a:endPar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53546590"/>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normAutofit/>
          </a:bodyPr>
          <a:lstStyle/>
          <a:p>
            <a:pPr eaLnBrk="1" hangingPunct="1"/>
            <a:r>
              <a:rPr lang="en-US" sz="4000"/>
              <a:t>Electronic Communication</a:t>
            </a:r>
            <a:endParaRPr lang="en-US" sz="4000" dirty="0"/>
          </a:p>
        </p:txBody>
      </p:sp>
      <p:sp>
        <p:nvSpPr>
          <p:cNvPr id="39939" name="Rectangle 3"/>
          <p:cNvSpPr>
            <a:spLocks noGrp="1" noChangeArrowheads="1"/>
          </p:cNvSpPr>
          <p:nvPr>
            <p:ph type="body" idx="1"/>
          </p:nvPr>
        </p:nvSpPr>
        <p:spPr/>
        <p:txBody>
          <a:bodyPr/>
          <a:lstStyle/>
          <a:p>
            <a:pPr marL="457200" indent="-457200" eaLnBrk="1" hangingPunct="1">
              <a:buFont typeface="Arial" panose="020B0604020202020204" pitchFamily="34" charset="0"/>
              <a:buChar char="•"/>
            </a:pPr>
            <a:r>
              <a:rPr lang="en-US" b="0" dirty="0"/>
              <a:t>Fax</a:t>
            </a:r>
          </a:p>
          <a:p>
            <a:pPr marL="457200" indent="-457200" eaLnBrk="1" hangingPunct="1">
              <a:buFont typeface="Arial" panose="020B0604020202020204" pitchFamily="34" charset="0"/>
              <a:buChar char="•"/>
            </a:pPr>
            <a:r>
              <a:rPr lang="en-US" b="0" dirty="0"/>
              <a:t>Distance diagnosing/assessment</a:t>
            </a:r>
          </a:p>
          <a:p>
            <a:pPr marL="457200" indent="-457200" eaLnBrk="1" hangingPunct="1">
              <a:buFont typeface="Arial" panose="020B0604020202020204" pitchFamily="34" charset="0"/>
              <a:buChar char="•"/>
            </a:pPr>
            <a:r>
              <a:rPr lang="en-US" b="0" dirty="0"/>
              <a:t>Telephone</a:t>
            </a:r>
          </a:p>
          <a:p>
            <a:pPr marL="457200" indent="-457200" eaLnBrk="1" hangingPunct="1">
              <a:buFont typeface="Arial" panose="020B0604020202020204" pitchFamily="34" charset="0"/>
              <a:buChar char="•"/>
            </a:pPr>
            <a:r>
              <a:rPr lang="en-US" b="0" dirty="0"/>
              <a:t>Computer</a:t>
            </a:r>
          </a:p>
          <a:p>
            <a:pPr marL="457200" indent="-457200" eaLnBrk="1" hangingPunct="1">
              <a:buFont typeface="Arial" panose="020B0604020202020204" pitchFamily="34" charset="0"/>
              <a:buChar char="•"/>
            </a:pPr>
            <a:r>
              <a:rPr lang="en-US" b="0" dirty="0"/>
              <a:t>Pager</a:t>
            </a:r>
          </a:p>
          <a:p>
            <a:pPr marL="457200" indent="-457200" eaLnBrk="1" hangingPunct="1">
              <a:buFont typeface="Arial" panose="020B0604020202020204" pitchFamily="34" charset="0"/>
              <a:buChar char="•"/>
            </a:pPr>
            <a:r>
              <a:rPr lang="en-US" b="0" dirty="0"/>
              <a:t>IPad</a:t>
            </a:r>
          </a:p>
          <a:p>
            <a:pPr marL="457200" indent="-457200" eaLnBrk="1" hangingPunct="1">
              <a:buFont typeface="Arial" panose="020B0604020202020204" pitchFamily="34" charset="0"/>
              <a:buChar char="•"/>
            </a:pPr>
            <a:r>
              <a:rPr lang="en-US" b="0" dirty="0"/>
              <a:t>IPod</a:t>
            </a:r>
          </a:p>
          <a:p>
            <a:pPr eaLnBrk="1" hangingPunct="1">
              <a:buFont typeface="Wingdings" pitchFamily="2" charset="2"/>
              <a:buNone/>
            </a:pPr>
            <a:endParaRPr lang="en-US" dirty="0"/>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38778"/>
            <a:ext cx="8229600" cy="1143000"/>
          </a:xfrm>
        </p:spPr>
        <p:txBody>
          <a:bodyPr>
            <a:normAutofit fontScale="90000"/>
          </a:bodyPr>
          <a:lstStyle/>
          <a:p>
            <a:r>
              <a:rPr lang="en-US" dirty="0"/>
              <a:t>Content of Health Records</a:t>
            </a:r>
            <a:br>
              <a:rPr lang="en-US" dirty="0"/>
            </a:br>
            <a:endParaRPr lang="en-US" dirty="0"/>
          </a:p>
        </p:txBody>
      </p:sp>
      <p:sp>
        <p:nvSpPr>
          <p:cNvPr id="3" name="Content Placeholder 2"/>
          <p:cNvSpPr>
            <a:spLocks noGrp="1"/>
          </p:cNvSpPr>
          <p:nvPr>
            <p:ph idx="1"/>
          </p:nvPr>
        </p:nvSpPr>
        <p:spPr>
          <a:xfrm>
            <a:off x="838200" y="1825625"/>
            <a:ext cx="10515600" cy="4708224"/>
          </a:xfrm>
        </p:spPr>
        <p:txBody>
          <a:bodyPr vert="horz" lIns="91440" tIns="45720" rIns="91440" bIns="45720" rtlCol="0" anchor="t">
            <a:normAutofit fontScale="92500" lnSpcReduction="20000"/>
          </a:bodyPr>
          <a:lstStyle/>
          <a:p>
            <a:pPr marL="457200" lvl="0" indent="-457200">
              <a:buFont typeface="Arial" panose="020B0604020202020204" pitchFamily="34" charset="0"/>
              <a:buChar char="•"/>
            </a:pPr>
            <a:r>
              <a:rPr lang="en-US" b="0" dirty="0"/>
              <a:t>Client contact information</a:t>
            </a:r>
          </a:p>
          <a:p>
            <a:pPr marL="457200" lvl="0" indent="-457200">
              <a:buFont typeface="Arial" panose="020B0604020202020204" pitchFamily="34" charset="0"/>
              <a:buChar char="•"/>
            </a:pPr>
            <a:r>
              <a:rPr lang="en-US" b="0" dirty="0"/>
              <a:t>Emergency contact</a:t>
            </a:r>
          </a:p>
          <a:p>
            <a:pPr marL="457200" lvl="0" indent="-457200">
              <a:buFont typeface="Arial" panose="020B0604020202020204" pitchFamily="34" charset="0"/>
              <a:buChar char="•"/>
            </a:pPr>
            <a:r>
              <a:rPr lang="en-US" b="0" dirty="0"/>
              <a:t>Healthcare directives</a:t>
            </a:r>
          </a:p>
          <a:p>
            <a:pPr marL="457200" lvl="0" indent="-457200">
              <a:buFont typeface="Arial" panose="020B0604020202020204" pitchFamily="34" charset="0"/>
              <a:buChar char="•"/>
            </a:pPr>
            <a:r>
              <a:rPr lang="en-US" b="0" dirty="0"/>
              <a:t>Diagnosis (dx)</a:t>
            </a:r>
          </a:p>
          <a:p>
            <a:pPr marL="457200" lvl="0" indent="-457200">
              <a:buFont typeface="Arial" panose="020B0604020202020204" pitchFamily="34" charset="0"/>
              <a:buChar char="•"/>
            </a:pPr>
            <a:r>
              <a:rPr lang="en-US" b="0" dirty="0"/>
              <a:t>Insurance information</a:t>
            </a:r>
          </a:p>
          <a:p>
            <a:pPr marL="457200" indent="-457200">
              <a:buFont typeface="Arial" panose="020B0604020202020204" pitchFamily="34" charset="0"/>
              <a:buChar char="•"/>
            </a:pPr>
            <a:r>
              <a:rPr lang="en-US" b="0" dirty="0"/>
              <a:t>Financial information</a:t>
            </a:r>
          </a:p>
          <a:p>
            <a:pPr marL="457200" lvl="0" indent="-457200">
              <a:buFont typeface="Arial" panose="020B0604020202020204" pitchFamily="34" charset="0"/>
              <a:buChar char="•"/>
            </a:pPr>
            <a:r>
              <a:rPr lang="en-US" b="0" dirty="0"/>
              <a:t>Medications</a:t>
            </a:r>
          </a:p>
          <a:p>
            <a:pPr marL="457200" lvl="0" indent="-457200">
              <a:buFont typeface="Arial" panose="020B0604020202020204" pitchFamily="34" charset="0"/>
              <a:buChar char="•"/>
            </a:pPr>
            <a:r>
              <a:rPr lang="en-US" b="0" dirty="0"/>
              <a:t>Diagnostic test results</a:t>
            </a:r>
          </a:p>
          <a:p>
            <a:pPr marL="457200" lvl="0" indent="-457200">
              <a:buFont typeface="Arial" panose="020B0604020202020204" pitchFamily="34" charset="0"/>
              <a:buChar char="•"/>
            </a:pPr>
            <a:r>
              <a:rPr lang="en-US" b="0" dirty="0"/>
              <a:t>History (</a:t>
            </a:r>
            <a:r>
              <a:rPr lang="en-US" b="0" dirty="0" err="1"/>
              <a:t>hx</a:t>
            </a:r>
            <a:r>
              <a:rPr lang="en-US" b="0" dirty="0"/>
              <a:t>) of health issues</a:t>
            </a:r>
          </a:p>
          <a:p>
            <a:pPr marL="457200" lvl="0" indent="-457200">
              <a:buFont typeface="Arial" panose="020B0604020202020204" pitchFamily="34" charset="0"/>
              <a:buChar char="•"/>
            </a:pPr>
            <a:r>
              <a:rPr lang="en-US" b="0" dirty="0"/>
              <a:t>Symptoms (</a:t>
            </a:r>
            <a:r>
              <a:rPr lang="en-US" b="0" dirty="0" err="1"/>
              <a:t>sx</a:t>
            </a:r>
            <a:r>
              <a:rPr lang="en-US" b="0" dirty="0"/>
              <a:t>) of illnesses presented</a:t>
            </a:r>
          </a:p>
          <a:p>
            <a:pPr marL="457200" indent="-457200">
              <a:buChar char="•"/>
            </a:pPr>
            <a:r>
              <a:rPr lang="en-US" b="0" dirty="0">
                <a:cs typeface="Calibri" panose="020F0502020204030204"/>
              </a:rPr>
              <a:t>Religion</a:t>
            </a:r>
          </a:p>
          <a:p>
            <a:endParaRPr lang="en-US" dirty="0">
              <a:cs typeface="Calibri" panose="020F0502020204030204"/>
            </a:endParaRPr>
          </a:p>
        </p:txBody>
      </p:sp>
      <p:pic>
        <p:nvPicPr>
          <p:cNvPr id="11" name="Picture 10" descr="Close-up of a stethoscope and a stack of colorful labels&#10;&#10;Description automatically generated">
            <a:extLst>
              <a:ext uri="{FF2B5EF4-FFF2-40B4-BE49-F238E27FC236}">
                <a16:creationId xmlns:a16="http://schemas.microsoft.com/office/drawing/2014/main" id="{303D207C-852B-71F8-1D12-D2280352526D}"/>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7030720" y="1825625"/>
            <a:ext cx="4681728" cy="263347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2" name="TextBox 11">
            <a:extLst>
              <a:ext uri="{FF2B5EF4-FFF2-40B4-BE49-F238E27FC236}">
                <a16:creationId xmlns:a16="http://schemas.microsoft.com/office/drawing/2014/main" id="{B23A943B-586C-1710-1EFA-5157ED65EBA7}"/>
              </a:ext>
            </a:extLst>
          </p:cNvPr>
          <p:cNvSpPr txBox="1"/>
          <p:nvPr/>
        </p:nvSpPr>
        <p:spPr>
          <a:xfrm>
            <a:off x="7050024" y="4496069"/>
            <a:ext cx="4087364" cy="230832"/>
          </a:xfrm>
          <a:prstGeom prst="rect">
            <a:avLst/>
          </a:prstGeom>
          <a:noFill/>
        </p:spPr>
        <p:txBody>
          <a:bodyPr wrap="square" rtlCol="0">
            <a:spAutoFit/>
          </a:bodyPr>
          <a:lstStyle/>
          <a:p>
            <a:r>
              <a:rPr lang="en-US" sz="900">
                <a:hlinkClick r:id="rId3" tooltip="https://www.mynextmove.org/profile/summary/29-2071.00"/>
              </a:rPr>
              <a:t>This Photo</a:t>
            </a:r>
            <a:r>
              <a:rPr lang="en-US" sz="900"/>
              <a:t> by Unknown Author is licensed under </a:t>
            </a:r>
            <a:r>
              <a:rPr lang="en-US" sz="900">
                <a:hlinkClick r:id="rId4" tooltip="https://creativecommons.org/licenses/by/3.0/"/>
              </a:rPr>
              <a:t>CC BY</a:t>
            </a:r>
            <a:endParaRPr lang="en-US" sz="900"/>
          </a:p>
        </p:txBody>
      </p:sp>
      <p:pic>
        <p:nvPicPr>
          <p:cNvPr id="5" name="Graphic 4" descr="A lightbulb">
            <a:extLst>
              <a:ext uri="{FF2B5EF4-FFF2-40B4-BE49-F238E27FC236}">
                <a16:creationId xmlns:a16="http://schemas.microsoft.com/office/drawing/2014/main" id="{1D42113E-AEAB-9E38-67D3-DAA77962C21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302782" y="126555"/>
            <a:ext cx="984504" cy="984504"/>
          </a:xfrm>
          <a:prstGeom prst="rect">
            <a:avLst/>
          </a:prstGeom>
        </p:spPr>
      </p:pic>
    </p:spTree>
    <p:extLst>
      <p:ext uri="{BB962C8B-B14F-4D97-AF65-F5344CB8AC3E}">
        <p14:creationId xmlns:p14="http://schemas.microsoft.com/office/powerpoint/2010/main" val="2563008029"/>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p:spPr>
        <p:txBody>
          <a:bodyPr anchor="ctr">
            <a:normAutofit/>
          </a:bodyPr>
          <a:lstStyle/>
          <a:p>
            <a:r>
              <a:rPr lang="en-US" sz="4000" dirty="0"/>
              <a:t>Electronic Communication Policy/Procedures</a:t>
            </a:r>
          </a:p>
        </p:txBody>
      </p:sp>
      <p:graphicFrame>
        <p:nvGraphicFramePr>
          <p:cNvPr id="5" name="Content Placeholder 2">
            <a:extLst>
              <a:ext uri="{FF2B5EF4-FFF2-40B4-BE49-F238E27FC236}">
                <a16:creationId xmlns:a16="http://schemas.microsoft.com/office/drawing/2014/main" id="{D4082187-0409-B8D3-BAF4-725F3156D454}"/>
              </a:ext>
            </a:extLst>
          </p:cNvPr>
          <p:cNvGraphicFramePr>
            <a:graphicFrameLocks noGrp="1"/>
          </p:cNvGraphicFramePr>
          <p:nvPr>
            <p:ph idx="1"/>
            <p:extLst>
              <p:ext uri="{D42A27DB-BD31-4B8C-83A1-F6EECF244321}">
                <p14:modId xmlns:p14="http://schemas.microsoft.com/office/powerpoint/2010/main" val="1891156515"/>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1" name="Graphic 30" descr="A lightbulb">
            <a:extLst>
              <a:ext uri="{FF2B5EF4-FFF2-40B4-BE49-F238E27FC236}">
                <a16:creationId xmlns:a16="http://schemas.microsoft.com/office/drawing/2014/main" id="{1DF71363-269D-65E1-BB06-76AF860262F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359312" y="361879"/>
            <a:ext cx="984504" cy="984504"/>
          </a:xfrm>
          <a:prstGeom prst="rect">
            <a:avLst/>
          </a:prstGeom>
        </p:spPr>
      </p:pic>
    </p:spTree>
    <p:extLst>
      <p:ext uri="{BB962C8B-B14F-4D97-AF65-F5344CB8AC3E}">
        <p14:creationId xmlns:p14="http://schemas.microsoft.com/office/powerpoint/2010/main" val="2574272654"/>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p:spPr>
        <p:txBody>
          <a:bodyPr anchor="ctr">
            <a:normAutofit/>
          </a:bodyPr>
          <a:lstStyle/>
          <a:p>
            <a:r>
              <a:rPr lang="en-US" sz="4000" dirty="0"/>
              <a:t>Accurate Documentation</a:t>
            </a:r>
            <a:br>
              <a:rPr lang="en-US" dirty="0"/>
            </a:br>
            <a:endParaRPr lang="en-US" dirty="0"/>
          </a:p>
        </p:txBody>
      </p:sp>
      <p:graphicFrame>
        <p:nvGraphicFramePr>
          <p:cNvPr id="5" name="Content Placeholder 2">
            <a:extLst>
              <a:ext uri="{FF2B5EF4-FFF2-40B4-BE49-F238E27FC236}">
                <a16:creationId xmlns:a16="http://schemas.microsoft.com/office/drawing/2014/main" id="{776C248C-B6F9-DF6F-4539-9B8853AE330E}"/>
              </a:ext>
            </a:extLst>
          </p:cNvPr>
          <p:cNvGraphicFramePr>
            <a:graphicFrameLocks noGrp="1"/>
          </p:cNvGraphicFramePr>
          <p:nvPr>
            <p:ph idx="1"/>
            <p:extLst>
              <p:ext uri="{D42A27DB-BD31-4B8C-83A1-F6EECF244321}">
                <p14:modId xmlns:p14="http://schemas.microsoft.com/office/powerpoint/2010/main" val="4063555881"/>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5" name="Graphic 24" descr="A lightbulb">
            <a:extLst>
              <a:ext uri="{FF2B5EF4-FFF2-40B4-BE49-F238E27FC236}">
                <a16:creationId xmlns:a16="http://schemas.microsoft.com/office/drawing/2014/main" id="{3D30F3BF-7C6B-6157-4DD7-D3159459B9A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347606" y="3290"/>
            <a:ext cx="984504" cy="984504"/>
          </a:xfrm>
          <a:prstGeom prst="rect">
            <a:avLst/>
          </a:prstGeom>
        </p:spPr>
      </p:pic>
    </p:spTree>
    <p:extLst>
      <p:ext uri="{BB962C8B-B14F-4D97-AF65-F5344CB8AC3E}">
        <p14:creationId xmlns:p14="http://schemas.microsoft.com/office/powerpoint/2010/main" val="16602266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p:spPr>
        <p:txBody>
          <a:bodyPr anchor="ctr">
            <a:normAutofit/>
          </a:bodyPr>
          <a:lstStyle/>
          <a:p>
            <a:r>
              <a:rPr lang="en-US" sz="4000" dirty="0"/>
              <a:t>Use of Web Sites</a:t>
            </a:r>
            <a:br>
              <a:rPr lang="en-US" dirty="0"/>
            </a:br>
            <a:endParaRPr lang="en-US" dirty="0"/>
          </a:p>
        </p:txBody>
      </p:sp>
      <p:graphicFrame>
        <p:nvGraphicFramePr>
          <p:cNvPr id="5" name="Content Placeholder 2">
            <a:extLst>
              <a:ext uri="{FF2B5EF4-FFF2-40B4-BE49-F238E27FC236}">
                <a16:creationId xmlns:a16="http://schemas.microsoft.com/office/drawing/2014/main" id="{E4358239-29BC-E8D1-0664-D180BE4D775C}"/>
              </a:ext>
            </a:extLst>
          </p:cNvPr>
          <p:cNvGraphicFramePr>
            <a:graphicFrameLocks noGrp="1"/>
          </p:cNvGraphicFramePr>
          <p:nvPr>
            <p:ph idx="1"/>
            <p:extLst>
              <p:ext uri="{D42A27DB-BD31-4B8C-83A1-F6EECF244321}">
                <p14:modId xmlns:p14="http://schemas.microsoft.com/office/powerpoint/2010/main" val="1785474102"/>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9105855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normAutofit/>
          </a:bodyPr>
          <a:lstStyle/>
          <a:p>
            <a:r>
              <a:rPr lang="en-US" sz="4000" dirty="0"/>
              <a:t>Quote</a:t>
            </a:r>
          </a:p>
        </p:txBody>
      </p:sp>
      <p:sp>
        <p:nvSpPr>
          <p:cNvPr id="40963" name="Content Placeholder 2"/>
          <p:cNvSpPr>
            <a:spLocks noGrp="1"/>
          </p:cNvSpPr>
          <p:nvPr>
            <p:ph idx="1"/>
          </p:nvPr>
        </p:nvSpPr>
        <p:spPr/>
        <p:txBody>
          <a:bodyPr/>
          <a:lstStyle/>
          <a:p>
            <a:pPr algn="ctr">
              <a:buFont typeface="Wingdings" pitchFamily="2" charset="2"/>
              <a:buNone/>
            </a:pPr>
            <a:endParaRPr lang="en-US" sz="2400" dirty="0">
              <a:latin typeface="Bookman Old Style" pitchFamily="18" charset="0"/>
            </a:endParaRPr>
          </a:p>
          <a:p>
            <a:pPr>
              <a:buFont typeface="Wingdings" pitchFamily="2" charset="2"/>
              <a:buNone/>
            </a:pPr>
            <a:r>
              <a:rPr lang="en-US" sz="2400" b="0" dirty="0"/>
              <a:t>“</a:t>
            </a:r>
            <a:r>
              <a:rPr lang="en-US" b="0" dirty="0"/>
              <a:t>The inability to share….to communicate – that’s the biggest problem in the world…that’s how people get themselves in all these troubles.”</a:t>
            </a:r>
          </a:p>
          <a:p>
            <a:pPr>
              <a:buFont typeface="Wingdings" pitchFamily="2" charset="2"/>
              <a:buNone/>
            </a:pPr>
            <a:endParaRPr lang="en-US" b="0" dirty="0"/>
          </a:p>
          <a:p>
            <a:pPr>
              <a:buFont typeface="Wingdings" pitchFamily="2" charset="2"/>
              <a:buNone/>
            </a:pPr>
            <a:r>
              <a:rPr lang="en-US" b="0" dirty="0"/>
              <a:t>V. </a:t>
            </a:r>
            <a:r>
              <a:rPr lang="en-US" b="0" dirty="0" err="1"/>
              <a:t>Satir</a:t>
            </a:r>
            <a:endParaRPr lang="en-US" b="0" dirty="0"/>
          </a:p>
        </p:txBody>
      </p:sp>
      <p:pic>
        <p:nvPicPr>
          <p:cNvPr id="2" name="Graphic 1" descr="Diving outline">
            <a:extLst>
              <a:ext uri="{FF2B5EF4-FFF2-40B4-BE49-F238E27FC236}">
                <a16:creationId xmlns:a16="http://schemas.microsoft.com/office/drawing/2014/main" id="{7536A238-43AC-7A13-90FC-4352073D986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353800" y="0"/>
            <a:ext cx="914400" cy="914400"/>
          </a:xfrm>
          <a:prstGeom prst="rect">
            <a:avLst/>
          </a:prstGeom>
        </p:spPr>
      </p:pic>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Competency 8</a:t>
            </a:r>
          </a:p>
        </p:txBody>
      </p:sp>
      <p:sp>
        <p:nvSpPr>
          <p:cNvPr id="3" name="Content Placeholder 2"/>
          <p:cNvSpPr>
            <a:spLocks noGrp="1"/>
          </p:cNvSpPr>
          <p:nvPr>
            <p:ph idx="1"/>
          </p:nvPr>
        </p:nvSpPr>
        <p:spPr/>
        <p:txBody>
          <a:bodyPr/>
          <a:lstStyle/>
          <a:p>
            <a:r>
              <a:rPr lang="en-US" sz="2400" dirty="0"/>
              <a:t>Using a problem-solving process applied to healthcare situations, describe how healthcare workers can effectively communicate with their clients and team members</a:t>
            </a:r>
          </a:p>
          <a:p>
            <a:pPr marL="457200" indent="-457200">
              <a:buFont typeface="Arial" panose="020B0604020202020204" pitchFamily="34" charset="0"/>
              <a:buChar char="•"/>
            </a:pPr>
            <a:r>
              <a:rPr lang="en-US" sz="2400" b="0" dirty="0"/>
              <a:t>Describe the steps in problem identification and solution utilizing a team approach.</a:t>
            </a:r>
          </a:p>
          <a:p>
            <a:pPr marL="457200" indent="-457200">
              <a:buFont typeface="Arial" panose="020B0604020202020204" pitchFamily="34" charset="0"/>
              <a:buChar char="•"/>
            </a:pPr>
            <a:r>
              <a:rPr lang="en-US" sz="2400" b="0" dirty="0"/>
              <a:t>Describe workplace situations in which problem-solving processes are utilized.</a:t>
            </a:r>
          </a:p>
          <a:p>
            <a:endParaRPr lang="en-US" dirty="0"/>
          </a:p>
        </p:txBody>
      </p:sp>
      <p:pic>
        <p:nvPicPr>
          <p:cNvPr id="4" name="Picture 3" descr="A water droplet falling into a heart shape&#10;&#10;Description automatically generated">
            <a:extLst>
              <a:ext uri="{FF2B5EF4-FFF2-40B4-BE49-F238E27FC236}">
                <a16:creationId xmlns:a16="http://schemas.microsoft.com/office/drawing/2014/main" id="{A303DE2F-80ED-189D-39B6-42C1D9004221}"/>
              </a:ext>
            </a:extLst>
          </p:cNvPr>
          <p:cNvPicPr>
            <a:picLocks noChangeAspect="1"/>
          </p:cNvPicPr>
          <p:nvPr/>
        </p:nvPicPr>
        <p:blipFill>
          <a:blip r:embed="rId2">
            <a:alphaModFix amt="11000"/>
            <a:extLst>
              <a:ext uri="{BEBA8EAE-BF5A-486C-A8C5-ECC9F3942E4B}">
                <a14:imgProps xmlns:a14="http://schemas.microsoft.com/office/drawing/2010/main">
                  <a14:imgLayer r:embed="rId3">
                    <a14:imgEffect>
                      <a14:brightnessContrast contrast="-10000"/>
                    </a14:imgEffect>
                  </a14:imgLayer>
                </a14:imgProps>
              </a:ex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333274" y="0"/>
            <a:ext cx="11858726" cy="6858000"/>
          </a:xfrm>
          <a:prstGeom prst="rect">
            <a:avLst/>
          </a:prstGeom>
        </p:spPr>
      </p:pic>
      <p:sp>
        <p:nvSpPr>
          <p:cNvPr id="5" name="TextBox 4">
            <a:extLst>
              <a:ext uri="{FF2B5EF4-FFF2-40B4-BE49-F238E27FC236}">
                <a16:creationId xmlns:a16="http://schemas.microsoft.com/office/drawing/2014/main" id="{E2DDBBCC-8E21-A609-73E0-8E97FB91B0E1}"/>
              </a:ext>
            </a:extLst>
          </p:cNvPr>
          <p:cNvSpPr txBox="1"/>
          <p:nvPr/>
        </p:nvSpPr>
        <p:spPr>
          <a:xfrm>
            <a:off x="632489" y="6573256"/>
            <a:ext cx="4471103" cy="2308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95DA"/>
                </a:solidFill>
                <a:effectLst/>
                <a:uLnTx/>
                <a:uFillTx/>
                <a:latin typeface="Calibri" panose="020F0502020204030204"/>
                <a:ea typeface="+mn-ea"/>
                <a:cs typeface="+mn-cs"/>
                <a:hlinkClick r:id="rId4" tooltip="https://epitemnein-epitomic.blogspot.com/2014/01/cultivating-supremacy-of-compassion.html">
                  <a:extLst>
                    <a:ext uri="{A12FA001-AC4F-418D-AE19-62706E023703}">
                      <ahyp:hlinkClr xmlns:ahyp="http://schemas.microsoft.com/office/drawing/2018/hyperlinkcolor" val="tx"/>
                    </a:ext>
                  </a:extLst>
                </a:hlinkClick>
              </a:rPr>
              <a:t>This Photo</a:t>
            </a: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rPr>
              <a:t> by Unknown Author is licensed under </a:t>
            </a: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hlinkClick r:id="rId5" tooltip="https://creativecommons.org/licenses/by-nc-nd/3.0/"/>
              </a:rPr>
              <a:t>CC BY-NC-ND</a:t>
            </a:r>
            <a:endPar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95335452"/>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normAutofit/>
          </a:bodyPr>
          <a:lstStyle/>
          <a:p>
            <a:r>
              <a:rPr lang="en-US" sz="4000" dirty="0"/>
              <a:t>The Problem-Solving Process</a:t>
            </a:r>
          </a:p>
        </p:txBody>
      </p:sp>
      <p:sp>
        <p:nvSpPr>
          <p:cNvPr id="3" name="Content Placeholder 2"/>
          <p:cNvSpPr>
            <a:spLocks noGrp="1"/>
          </p:cNvSpPr>
          <p:nvPr>
            <p:ph idx="1"/>
          </p:nvPr>
        </p:nvSpPr>
        <p:spPr/>
        <p:txBody>
          <a:bodyPr/>
          <a:lstStyle/>
          <a:p>
            <a:pPr marL="342900" indent="-342900">
              <a:buFont typeface="Arial" panose="020B0604020202020204" pitchFamily="34" charset="0"/>
              <a:buChar char="•"/>
            </a:pPr>
            <a:r>
              <a:rPr lang="en-US" sz="2400" b="0" dirty="0"/>
              <a:t>Identify the problem</a:t>
            </a:r>
          </a:p>
          <a:p>
            <a:pPr marL="342900" indent="-342900">
              <a:buFont typeface="Arial" panose="020B0604020202020204" pitchFamily="34" charset="0"/>
              <a:buChar char="•"/>
            </a:pPr>
            <a:r>
              <a:rPr lang="en-US" sz="2400" b="0" dirty="0"/>
              <a:t>Gather information</a:t>
            </a:r>
          </a:p>
          <a:p>
            <a:pPr marL="342900" indent="-342900">
              <a:buFont typeface="Arial" panose="020B0604020202020204" pitchFamily="34" charset="0"/>
              <a:buChar char="•"/>
            </a:pPr>
            <a:r>
              <a:rPr lang="en-US" sz="2400" b="0" dirty="0"/>
              <a:t>Create possible solutions</a:t>
            </a:r>
          </a:p>
          <a:p>
            <a:pPr marL="342900" indent="-342900">
              <a:buFont typeface="Arial" panose="020B0604020202020204" pitchFamily="34" charset="0"/>
              <a:buChar char="•"/>
            </a:pPr>
            <a:r>
              <a:rPr lang="en-US" sz="2400" b="0" dirty="0"/>
              <a:t>Select &amp; implement solution</a:t>
            </a:r>
          </a:p>
          <a:p>
            <a:pPr marL="342900" indent="-342900">
              <a:buFont typeface="Arial" panose="020B0604020202020204" pitchFamily="34" charset="0"/>
              <a:buChar char="•"/>
            </a:pPr>
            <a:r>
              <a:rPr lang="en-US" sz="2400" b="0" dirty="0"/>
              <a:t>Evaluate solution &amp; revise as needed</a:t>
            </a:r>
          </a:p>
        </p:txBody>
      </p:sp>
      <p:graphicFrame>
        <p:nvGraphicFramePr>
          <p:cNvPr id="2" name="Diagram 1">
            <a:extLst>
              <a:ext uri="{FF2B5EF4-FFF2-40B4-BE49-F238E27FC236}">
                <a16:creationId xmlns:a16="http://schemas.microsoft.com/office/drawing/2014/main" id="{9CCACCC4-B58F-357B-B21B-618E84A4CFF9}"/>
              </a:ext>
            </a:extLst>
          </p:cNvPr>
          <p:cNvGraphicFramePr/>
          <p:nvPr/>
        </p:nvGraphicFramePr>
        <p:xfrm>
          <a:off x="4768027" y="744419"/>
          <a:ext cx="7423973" cy="536916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1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1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p:spPr>
        <p:txBody>
          <a:bodyPr anchor="ctr">
            <a:normAutofit/>
          </a:bodyPr>
          <a:lstStyle/>
          <a:p>
            <a:r>
              <a:rPr lang="en-US" sz="4000" dirty="0"/>
              <a:t>Workplace Situations Requiring Problem-Solving</a:t>
            </a:r>
          </a:p>
        </p:txBody>
      </p:sp>
      <p:graphicFrame>
        <p:nvGraphicFramePr>
          <p:cNvPr id="5" name="Content Placeholder 2">
            <a:extLst>
              <a:ext uri="{FF2B5EF4-FFF2-40B4-BE49-F238E27FC236}">
                <a16:creationId xmlns:a16="http://schemas.microsoft.com/office/drawing/2014/main" id="{61B549E2-74DF-AE69-25BB-C701904909A4}"/>
              </a:ext>
            </a:extLst>
          </p:cNvPr>
          <p:cNvGraphicFramePr>
            <a:graphicFrameLocks noGrp="1"/>
          </p:cNvGraphicFramePr>
          <p:nvPr>
            <p:ph idx="1"/>
            <p:extLst>
              <p:ext uri="{D42A27DB-BD31-4B8C-83A1-F6EECF244321}">
                <p14:modId xmlns:p14="http://schemas.microsoft.com/office/powerpoint/2010/main" val="2567443482"/>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922354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normAutofit/>
          </a:bodyPr>
          <a:lstStyle/>
          <a:p>
            <a:r>
              <a:rPr lang="en-US" sz="4000" dirty="0"/>
              <a:t>Quotes</a:t>
            </a:r>
          </a:p>
        </p:txBody>
      </p:sp>
      <p:sp>
        <p:nvSpPr>
          <p:cNvPr id="6147" name="Content Placeholder 2"/>
          <p:cNvSpPr>
            <a:spLocks noGrp="1"/>
          </p:cNvSpPr>
          <p:nvPr>
            <p:ph idx="1"/>
          </p:nvPr>
        </p:nvSpPr>
        <p:spPr/>
        <p:txBody>
          <a:bodyPr>
            <a:normAutofit fontScale="70000" lnSpcReduction="20000"/>
          </a:bodyPr>
          <a:lstStyle/>
          <a:p>
            <a:pPr>
              <a:buFont typeface="Wingdings" pitchFamily="2" charset="2"/>
              <a:buNone/>
            </a:pPr>
            <a:endParaRPr lang="en-US" sz="1000" dirty="0"/>
          </a:p>
          <a:p>
            <a:pPr>
              <a:buFont typeface="Wingdings" pitchFamily="2" charset="2"/>
              <a:buNone/>
            </a:pPr>
            <a:r>
              <a:rPr lang="en-US" sz="3600" i="1" dirty="0"/>
              <a:t>Anne Morrow Lindbergh: </a:t>
            </a:r>
            <a:r>
              <a:rPr lang="en-US" sz="3600" b="0" dirty="0"/>
              <a:t>Good communication is as stimulating as black coffee, and just as hard to sleep after.</a:t>
            </a:r>
          </a:p>
          <a:p>
            <a:pPr>
              <a:buFont typeface="Wingdings" pitchFamily="2" charset="2"/>
              <a:buNone/>
            </a:pPr>
            <a:endParaRPr lang="en-US" sz="3600" b="0" dirty="0"/>
          </a:p>
          <a:p>
            <a:pPr>
              <a:buFont typeface="Wingdings" pitchFamily="2" charset="2"/>
              <a:buNone/>
            </a:pPr>
            <a:r>
              <a:rPr lang="en-US" sz="3600" i="1" dirty="0"/>
              <a:t>Clarence Darrow: </a:t>
            </a:r>
            <a:r>
              <a:rPr lang="en-US" sz="3600" b="0" dirty="0"/>
              <a:t>Even if you do learn to speak correct English, whom are you going to speak it to?</a:t>
            </a:r>
          </a:p>
          <a:p>
            <a:pPr>
              <a:buFont typeface="Wingdings" pitchFamily="2" charset="2"/>
              <a:buNone/>
            </a:pPr>
            <a:endParaRPr lang="en-US" sz="3600" b="0" dirty="0"/>
          </a:p>
          <a:p>
            <a:pPr>
              <a:buFont typeface="Wingdings" pitchFamily="2" charset="2"/>
              <a:buNone/>
            </a:pPr>
            <a:r>
              <a:rPr lang="en-US" sz="3600" i="1" dirty="0"/>
              <a:t>Edward R. Murrow: </a:t>
            </a:r>
            <a:r>
              <a:rPr lang="en-US" sz="3600" b="0" dirty="0"/>
              <a:t>People say conversation is a lost art; how often I have wished it were.</a:t>
            </a:r>
          </a:p>
          <a:p>
            <a:pPr>
              <a:buFont typeface="Wingdings" pitchFamily="2" charset="2"/>
              <a:buNone/>
            </a:pPr>
            <a:endParaRPr lang="en-US" sz="2000" dirty="0"/>
          </a:p>
          <a:p>
            <a:pPr>
              <a:buFont typeface="Wingdings" pitchFamily="2" charset="2"/>
              <a:buNone/>
            </a:pPr>
            <a:br>
              <a:rPr lang="en-US" sz="2000" dirty="0"/>
            </a:br>
            <a:endParaRPr lang="en-US" sz="2000" dirty="0"/>
          </a:p>
          <a:p>
            <a:pPr>
              <a:buFont typeface="Wingdings" pitchFamily="2" charset="2"/>
              <a:buNone/>
            </a:pPr>
            <a:endParaRPr lang="en-US" sz="2000" dirty="0"/>
          </a:p>
          <a:p>
            <a:pPr>
              <a:buFont typeface="Wingdings" pitchFamily="2" charset="2"/>
              <a:buNone/>
            </a:pPr>
            <a:br>
              <a:rPr lang="en-US" sz="2000" dirty="0"/>
            </a:br>
            <a:endParaRPr lang="en-US" sz="2000" dirty="0"/>
          </a:p>
          <a:p>
            <a:pPr>
              <a:buFont typeface="Wingdings" pitchFamily="2" charset="2"/>
              <a:buNone/>
            </a:pPr>
            <a:endParaRPr lang="en-US" sz="1000" dirty="0"/>
          </a:p>
        </p:txBody>
      </p:sp>
      <p:pic>
        <p:nvPicPr>
          <p:cNvPr id="2" name="Graphic 1" descr="Diving outline">
            <a:extLst>
              <a:ext uri="{FF2B5EF4-FFF2-40B4-BE49-F238E27FC236}">
                <a16:creationId xmlns:a16="http://schemas.microsoft.com/office/drawing/2014/main" id="{9791613C-109E-0397-D33E-F32D4B2898B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77600" y="113506"/>
            <a:ext cx="914400" cy="914400"/>
          </a:xfrm>
          <a:prstGeom prst="rect">
            <a:avLst/>
          </a:prstGeom>
        </p:spPr>
      </p:pic>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water droplet falling into a heart shape&#10;&#10;Description automatically generated">
            <a:extLst>
              <a:ext uri="{FF2B5EF4-FFF2-40B4-BE49-F238E27FC236}">
                <a16:creationId xmlns:a16="http://schemas.microsoft.com/office/drawing/2014/main" id="{64EB0105-11F8-CEF8-8392-D6B9667ED3D5}"/>
              </a:ext>
            </a:extLst>
          </p:cNvPr>
          <p:cNvPicPr>
            <a:picLocks noChangeAspect="1"/>
          </p:cNvPicPr>
          <p:nvPr/>
        </p:nvPicPr>
        <p:blipFill>
          <a:blip r:embed="rId2">
            <a:alphaModFix amt="11000"/>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0" y="0"/>
            <a:ext cx="12192000" cy="6858000"/>
          </a:xfrm>
          <a:prstGeom prst="rect">
            <a:avLst/>
          </a:prstGeom>
        </p:spPr>
      </p:pic>
      <p:sp>
        <p:nvSpPr>
          <p:cNvPr id="3" name="TextBox 2">
            <a:extLst>
              <a:ext uri="{FF2B5EF4-FFF2-40B4-BE49-F238E27FC236}">
                <a16:creationId xmlns:a16="http://schemas.microsoft.com/office/drawing/2014/main" id="{9BE5818A-F8FA-F6A3-B54F-B803B0B93EFD}"/>
              </a:ext>
            </a:extLst>
          </p:cNvPr>
          <p:cNvSpPr txBox="1"/>
          <p:nvPr/>
        </p:nvSpPr>
        <p:spPr>
          <a:xfrm>
            <a:off x="333274" y="6627168"/>
            <a:ext cx="3867150" cy="2308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hlinkClick r:id="rId3" tooltip="https://epitemnein-epitomic.blogspot.com/2014/01/cultivating-supremacy-of-compassion.html"/>
              </a:rPr>
              <a:t>This Photo</a:t>
            </a: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rPr>
              <a:t> by Unknown Author is licensed under </a:t>
            </a: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hlinkClick r:id="rId4" tooltip="https://creativecommons.org/licenses/by-nc-nd/3.0/"/>
              </a:rPr>
              <a:t>CC BY-NC-ND</a:t>
            </a:r>
            <a:endPar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723396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5D3AFD-4FE7-751B-D3ED-2ED51459E02B}"/>
              </a:ext>
            </a:extLst>
          </p:cNvPr>
          <p:cNvSpPr>
            <a:spLocks noGrp="1"/>
          </p:cNvSpPr>
          <p:nvPr>
            <p:ph type="title"/>
          </p:nvPr>
        </p:nvSpPr>
        <p:spPr>
          <a:xfrm>
            <a:off x="838200" y="365125"/>
            <a:ext cx="10515600" cy="1325563"/>
          </a:xfrm>
        </p:spPr>
        <p:txBody>
          <a:bodyPr anchor="ctr">
            <a:normAutofit/>
          </a:bodyPr>
          <a:lstStyle/>
          <a:p>
            <a:r>
              <a:rPr lang="en-US" sz="4000" dirty="0"/>
              <a:t>Communication Definition</a:t>
            </a:r>
          </a:p>
        </p:txBody>
      </p:sp>
      <p:graphicFrame>
        <p:nvGraphicFramePr>
          <p:cNvPr id="5" name="Content Placeholder 2">
            <a:extLst>
              <a:ext uri="{FF2B5EF4-FFF2-40B4-BE49-F238E27FC236}">
                <a16:creationId xmlns:a16="http://schemas.microsoft.com/office/drawing/2014/main" id="{39DFD167-C334-40E6-8657-5A4037F23D07}"/>
              </a:ext>
            </a:extLst>
          </p:cNvPr>
          <p:cNvGraphicFramePr>
            <a:graphicFrameLocks noGrp="1"/>
          </p:cNvGraphicFramePr>
          <p:nvPr>
            <p:ph idx="1"/>
            <p:extLst>
              <p:ext uri="{D42A27DB-BD31-4B8C-83A1-F6EECF244321}">
                <p14:modId xmlns:p14="http://schemas.microsoft.com/office/powerpoint/2010/main" val="3317731898"/>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298581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p:spPr>
        <p:txBody>
          <a:bodyPr anchor="ctr">
            <a:normAutofit/>
          </a:bodyPr>
          <a:lstStyle/>
          <a:p>
            <a:r>
              <a:rPr lang="en-US" sz="4000" dirty="0"/>
              <a:t>Verbal Communication</a:t>
            </a:r>
          </a:p>
        </p:txBody>
      </p:sp>
      <p:graphicFrame>
        <p:nvGraphicFramePr>
          <p:cNvPr id="5" name="Content Placeholder 2">
            <a:extLst>
              <a:ext uri="{FF2B5EF4-FFF2-40B4-BE49-F238E27FC236}">
                <a16:creationId xmlns:a16="http://schemas.microsoft.com/office/drawing/2014/main" id="{326E0FC9-BBA3-24B6-0D55-4376DC46E0A6}"/>
              </a:ext>
            </a:extLst>
          </p:cNvPr>
          <p:cNvGraphicFramePr>
            <a:graphicFrameLocks noGrp="1"/>
          </p:cNvGraphicFramePr>
          <p:nvPr>
            <p:ph idx="1"/>
            <p:extLst>
              <p:ext uri="{D42A27DB-BD31-4B8C-83A1-F6EECF244321}">
                <p14:modId xmlns:p14="http://schemas.microsoft.com/office/powerpoint/2010/main" val="4064605020"/>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9" name="Graphic 48" descr="A lightbulb">
            <a:extLst>
              <a:ext uri="{FF2B5EF4-FFF2-40B4-BE49-F238E27FC236}">
                <a16:creationId xmlns:a16="http://schemas.microsoft.com/office/drawing/2014/main" id="{F228D7E0-CF55-0562-9BFA-20370BB096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092324" y="236924"/>
            <a:ext cx="984504" cy="984504"/>
          </a:xfrm>
          <a:prstGeom prst="rect">
            <a:avLst/>
          </a:prstGeom>
        </p:spPr>
      </p:pic>
    </p:spTree>
    <p:extLst>
      <p:ext uri="{BB962C8B-B14F-4D97-AF65-F5344CB8AC3E}">
        <p14:creationId xmlns:p14="http://schemas.microsoft.com/office/powerpoint/2010/main" val="4336473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Non-Verbal Communication</a:t>
            </a:r>
          </a:p>
        </p:txBody>
      </p:sp>
      <p:sp>
        <p:nvSpPr>
          <p:cNvPr id="3" name="Content Placeholder 2"/>
          <p:cNvSpPr>
            <a:spLocks noGrp="1"/>
          </p:cNvSpPr>
          <p:nvPr>
            <p:ph idx="1"/>
          </p:nvPr>
        </p:nvSpPr>
        <p:spPr/>
        <p:txBody>
          <a:bodyPr/>
          <a:lstStyle/>
          <a:p>
            <a:pPr marL="457200" lvl="0" indent="-457200">
              <a:buFont typeface="Arial" panose="020B0604020202020204" pitchFamily="34" charset="0"/>
              <a:buChar char="•"/>
            </a:pPr>
            <a:r>
              <a:rPr lang="en-US" b="0" dirty="0"/>
              <a:t>Body language</a:t>
            </a:r>
          </a:p>
          <a:p>
            <a:pPr marL="457200" lvl="0" indent="-457200">
              <a:buFont typeface="Arial" panose="020B0604020202020204" pitchFamily="34" charset="0"/>
              <a:buChar char="•"/>
            </a:pPr>
            <a:r>
              <a:rPr lang="en-US" b="0" dirty="0"/>
              <a:t>Facial expressions</a:t>
            </a:r>
          </a:p>
          <a:p>
            <a:pPr marL="457200" lvl="0" indent="-457200">
              <a:buFont typeface="Arial" panose="020B0604020202020204" pitchFamily="34" charset="0"/>
              <a:buChar char="•"/>
            </a:pPr>
            <a:r>
              <a:rPr lang="en-US" b="0" dirty="0"/>
              <a:t>Use of touch</a:t>
            </a:r>
          </a:p>
          <a:p>
            <a:pPr marL="457200" lvl="0" indent="-457200">
              <a:buFont typeface="Arial" panose="020B0604020202020204" pitchFamily="34" charset="0"/>
              <a:buChar char="•"/>
            </a:pPr>
            <a:r>
              <a:rPr lang="en-US" b="0" dirty="0"/>
              <a:t>Posture</a:t>
            </a:r>
          </a:p>
          <a:p>
            <a:pPr marL="457200" lvl="0" indent="-457200">
              <a:buFont typeface="Arial" panose="020B0604020202020204" pitchFamily="34" charset="0"/>
              <a:buChar char="•"/>
            </a:pPr>
            <a:r>
              <a:rPr lang="en-US" b="0" dirty="0"/>
              <a:t>Gestures</a:t>
            </a:r>
          </a:p>
          <a:p>
            <a:pPr marL="457200" lvl="0" indent="-457200">
              <a:buFont typeface="Arial" panose="020B0604020202020204" pitchFamily="34" charset="0"/>
              <a:buChar char="•"/>
            </a:pPr>
            <a:r>
              <a:rPr lang="en-US" b="0" dirty="0"/>
              <a:t>Silence</a:t>
            </a:r>
          </a:p>
          <a:p>
            <a:pPr marL="457200" lvl="0" indent="-457200">
              <a:buFont typeface="Arial" panose="020B0604020202020204" pitchFamily="34" charset="0"/>
              <a:buChar char="•"/>
            </a:pPr>
            <a:r>
              <a:rPr lang="en-US" b="0" dirty="0"/>
              <a:t>Movement  </a:t>
            </a:r>
          </a:p>
          <a:p>
            <a:endParaRPr lang="en-US" dirty="0"/>
          </a:p>
        </p:txBody>
      </p:sp>
      <p:pic>
        <p:nvPicPr>
          <p:cNvPr id="8" name="Picture 7" descr="A group of people in square frames&#10;&#10;Description automatically generated">
            <a:extLst>
              <a:ext uri="{FF2B5EF4-FFF2-40B4-BE49-F238E27FC236}">
                <a16:creationId xmlns:a16="http://schemas.microsoft.com/office/drawing/2014/main" id="{6987A460-23DF-865B-0369-03C76035C216}"/>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5020196" y="1825625"/>
            <a:ext cx="6949160" cy="3834511"/>
          </a:xfrm>
          <a:prstGeom prst="rect">
            <a:avLst/>
          </a:prstGeom>
        </p:spPr>
      </p:pic>
      <p:sp>
        <p:nvSpPr>
          <p:cNvPr id="9" name="TextBox 8">
            <a:extLst>
              <a:ext uri="{FF2B5EF4-FFF2-40B4-BE49-F238E27FC236}">
                <a16:creationId xmlns:a16="http://schemas.microsoft.com/office/drawing/2014/main" id="{DBF35717-EEC2-E0DB-531A-D70B29A569F2}"/>
              </a:ext>
            </a:extLst>
          </p:cNvPr>
          <p:cNvSpPr txBox="1"/>
          <p:nvPr/>
        </p:nvSpPr>
        <p:spPr>
          <a:xfrm>
            <a:off x="5410200" y="5660136"/>
            <a:ext cx="3084576" cy="230832"/>
          </a:xfrm>
          <a:prstGeom prst="rect">
            <a:avLst/>
          </a:prstGeom>
          <a:noFill/>
        </p:spPr>
        <p:txBody>
          <a:bodyPr wrap="square" rtlCol="0">
            <a:spAutoFit/>
          </a:bodyPr>
          <a:lstStyle/>
          <a:p>
            <a:r>
              <a:rPr lang="en-US" sz="900" dirty="0">
                <a:hlinkClick r:id="rId3" tooltip="https://courses.lumenlearning.com/waymaker-psychology/chapter/seeing-emotion/"/>
              </a:rPr>
              <a:t>This Photo</a:t>
            </a:r>
            <a:r>
              <a:rPr lang="en-US" sz="900" dirty="0"/>
              <a:t> by Unknown Author is licensed under </a:t>
            </a:r>
            <a:r>
              <a:rPr lang="en-US" sz="900" dirty="0">
                <a:hlinkClick r:id="rId4" tooltip="https://creativecommons.org/licenses/by/3.0/"/>
              </a:rPr>
              <a:t>CC BY</a:t>
            </a:r>
            <a:endParaRPr lang="en-US" sz="900" dirty="0"/>
          </a:p>
        </p:txBody>
      </p:sp>
    </p:spTree>
    <p:extLst>
      <p:ext uri="{BB962C8B-B14F-4D97-AF65-F5344CB8AC3E}">
        <p14:creationId xmlns:p14="http://schemas.microsoft.com/office/powerpoint/2010/main" val="12975018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838200" y="365125"/>
            <a:ext cx="10515600" cy="1325563"/>
          </a:xfrm>
        </p:spPr>
        <p:txBody>
          <a:bodyPr anchor="ctr">
            <a:normAutofit/>
          </a:bodyPr>
          <a:lstStyle/>
          <a:p>
            <a:pPr eaLnBrk="1" hangingPunct="1"/>
            <a:r>
              <a:rPr lang="en-US" sz="4000" dirty="0"/>
              <a:t>Components of Effective Communication</a:t>
            </a:r>
          </a:p>
        </p:txBody>
      </p:sp>
      <p:sp>
        <p:nvSpPr>
          <p:cNvPr id="9219" name="Rectangle 3"/>
          <p:cNvSpPr>
            <a:spLocks noGrp="1" noChangeArrowheads="1"/>
          </p:cNvSpPr>
          <p:nvPr>
            <p:ph sz="half" idx="1"/>
          </p:nvPr>
        </p:nvSpPr>
        <p:spPr>
          <a:xfrm>
            <a:off x="838199" y="2017556"/>
            <a:ext cx="5181600" cy="4351338"/>
          </a:xfrm>
        </p:spPr>
        <p:txBody>
          <a:bodyPr>
            <a:normAutofit/>
          </a:bodyPr>
          <a:lstStyle/>
          <a:p>
            <a:pPr marL="514350" indent="-514350">
              <a:buFont typeface="Times New Roman" pitchFamily="18" charset="0"/>
              <a:buAutoNum type="arabicPeriod"/>
            </a:pPr>
            <a:r>
              <a:rPr lang="en-US" b="0" dirty="0"/>
              <a:t>Sender</a:t>
            </a:r>
          </a:p>
          <a:p>
            <a:pPr marL="514350" indent="-514350">
              <a:buFont typeface="Times New Roman" pitchFamily="18" charset="0"/>
              <a:buAutoNum type="arabicPeriod"/>
            </a:pPr>
            <a:r>
              <a:rPr lang="en-US" b="0" dirty="0"/>
              <a:t>Message</a:t>
            </a:r>
          </a:p>
          <a:p>
            <a:pPr marL="514350" indent="-514350">
              <a:buFont typeface="Times New Roman" pitchFamily="18" charset="0"/>
              <a:buAutoNum type="arabicPeriod"/>
            </a:pPr>
            <a:r>
              <a:rPr lang="en-US" b="0" dirty="0"/>
              <a:t>Receiver</a:t>
            </a:r>
          </a:p>
          <a:p>
            <a:pPr marL="514350" indent="-514350">
              <a:buFont typeface="Times New Roman" pitchFamily="18" charset="0"/>
              <a:buAutoNum type="arabicPeriod"/>
            </a:pPr>
            <a:r>
              <a:rPr lang="en-US" b="0" dirty="0"/>
              <a:t>Feedback</a:t>
            </a:r>
          </a:p>
          <a:p>
            <a:pPr marL="0" indent="0">
              <a:buNone/>
            </a:pPr>
            <a:endParaRPr lang="en-US" b="0" dirty="0"/>
          </a:p>
          <a:p>
            <a:pPr marL="514350" indent="-514350">
              <a:buFont typeface="Times New Roman" pitchFamily="18" charset="0"/>
              <a:buAutoNum type="arabicPeriod"/>
            </a:pPr>
            <a:endParaRPr lang="en-US" b="0" dirty="0"/>
          </a:p>
          <a:p>
            <a:pPr marL="514350" indent="-514350"/>
            <a:endParaRPr lang="en-US" dirty="0"/>
          </a:p>
        </p:txBody>
      </p:sp>
      <p:graphicFrame>
        <p:nvGraphicFramePr>
          <p:cNvPr id="8" name="Diagram 7">
            <a:extLst>
              <a:ext uri="{FF2B5EF4-FFF2-40B4-BE49-F238E27FC236}">
                <a16:creationId xmlns:a16="http://schemas.microsoft.com/office/drawing/2014/main" id="{F9BF8A48-FD64-2A53-9950-86C5C61375D9}"/>
              </a:ext>
            </a:extLst>
          </p:cNvPr>
          <p:cNvGraphicFramePr/>
          <p:nvPr>
            <p:extLst>
              <p:ext uri="{D42A27DB-BD31-4B8C-83A1-F6EECF244321}">
                <p14:modId xmlns:p14="http://schemas.microsoft.com/office/powerpoint/2010/main" val="4259340052"/>
              </p:ext>
            </p:extLst>
          </p:nvPr>
        </p:nvGraphicFramePr>
        <p:xfrm>
          <a:off x="6172202" y="1385212"/>
          <a:ext cx="5181600" cy="35740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17" name="Group 16">
            <a:extLst>
              <a:ext uri="{FF2B5EF4-FFF2-40B4-BE49-F238E27FC236}">
                <a16:creationId xmlns:a16="http://schemas.microsoft.com/office/drawing/2014/main" id="{0D33F706-EF6E-8060-84CF-922371B1E906}"/>
              </a:ext>
            </a:extLst>
          </p:cNvPr>
          <p:cNvGrpSpPr/>
          <p:nvPr/>
        </p:nvGrpSpPr>
        <p:grpSpPr>
          <a:xfrm>
            <a:off x="8058376" y="4168319"/>
            <a:ext cx="1409251" cy="850392"/>
            <a:chOff x="4183737" y="1876993"/>
            <a:chExt cx="995585" cy="597351"/>
          </a:xfrm>
        </p:grpSpPr>
        <p:sp>
          <p:nvSpPr>
            <p:cNvPr id="18" name="Rectangle: Rounded Corners 17">
              <a:extLst>
                <a:ext uri="{FF2B5EF4-FFF2-40B4-BE49-F238E27FC236}">
                  <a16:creationId xmlns:a16="http://schemas.microsoft.com/office/drawing/2014/main" id="{982077CC-1158-D91E-AE92-74A541090865}"/>
                </a:ext>
              </a:extLst>
            </p:cNvPr>
            <p:cNvSpPr/>
            <p:nvPr/>
          </p:nvSpPr>
          <p:spPr>
            <a:xfrm>
              <a:off x="4183737" y="1876993"/>
              <a:ext cx="995585" cy="597351"/>
            </a:xfrm>
            <a:prstGeom prst="roundRect">
              <a:avLst>
                <a:gd name="adj" fmla="val 10000"/>
              </a:avLst>
            </a:pr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a:lstStyle/>
            <a:p>
              <a:endParaRPr lang="en-US"/>
            </a:p>
          </p:txBody>
        </p:sp>
        <p:sp>
          <p:nvSpPr>
            <p:cNvPr id="19" name="Rectangle: Rounded Corners 4">
              <a:extLst>
                <a:ext uri="{FF2B5EF4-FFF2-40B4-BE49-F238E27FC236}">
                  <a16:creationId xmlns:a16="http://schemas.microsoft.com/office/drawing/2014/main" id="{7FA6307E-7C7E-CC9E-8946-FBDB2A5634AA}"/>
                </a:ext>
              </a:extLst>
            </p:cNvPr>
            <p:cNvSpPr txBox="1"/>
            <p:nvPr/>
          </p:nvSpPr>
          <p:spPr>
            <a:xfrm>
              <a:off x="4201235" y="1894488"/>
              <a:ext cx="960593" cy="562359"/>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2400" kern="1200" dirty="0"/>
                <a:t>Feedback</a:t>
              </a:r>
            </a:p>
          </p:txBody>
        </p:sp>
      </p:grpSp>
      <p:sp>
        <p:nvSpPr>
          <p:cNvPr id="22" name="Arrow: Bent-Up 21">
            <a:extLst>
              <a:ext uri="{FF2B5EF4-FFF2-40B4-BE49-F238E27FC236}">
                <a16:creationId xmlns:a16="http://schemas.microsoft.com/office/drawing/2014/main" id="{CCEBFD67-4876-867B-E52C-98DE0248F7C0}"/>
              </a:ext>
            </a:extLst>
          </p:cNvPr>
          <p:cNvSpPr/>
          <p:nvPr/>
        </p:nvSpPr>
        <p:spPr>
          <a:xfrm flipH="1">
            <a:off x="6507213" y="4168319"/>
            <a:ext cx="1216152" cy="790956"/>
          </a:xfrm>
          <a:prstGeom prst="bentUpArrow">
            <a:avLst/>
          </a:prstGeom>
          <a:solidFill>
            <a:srgbClr val="7030A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Arrow: Bent-Up 25">
            <a:extLst>
              <a:ext uri="{FF2B5EF4-FFF2-40B4-BE49-F238E27FC236}">
                <a16:creationId xmlns:a16="http://schemas.microsoft.com/office/drawing/2014/main" id="{B8984530-86D9-ABED-BACA-D61B52E6F3DC}"/>
              </a:ext>
            </a:extLst>
          </p:cNvPr>
          <p:cNvSpPr/>
          <p:nvPr/>
        </p:nvSpPr>
        <p:spPr>
          <a:xfrm rot="16200000" flipH="1">
            <a:off x="9985518" y="4077783"/>
            <a:ext cx="850392" cy="1081277"/>
          </a:xfrm>
          <a:prstGeom prst="bentUpArrow">
            <a:avLst/>
          </a:prstGeom>
          <a:solidFill>
            <a:srgbClr val="7030A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 name="Graphic 9" descr="A lightbulb">
            <a:extLst>
              <a:ext uri="{FF2B5EF4-FFF2-40B4-BE49-F238E27FC236}">
                <a16:creationId xmlns:a16="http://schemas.microsoft.com/office/drawing/2014/main" id="{351BE6FA-060A-3462-6C97-8079A01CF79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361766" y="360189"/>
            <a:ext cx="984504" cy="984504"/>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3DD91E-F27D-FD18-C42F-BA0ADF8CA4AB}"/>
              </a:ext>
            </a:extLst>
          </p:cNvPr>
          <p:cNvSpPr>
            <a:spLocks noGrp="1"/>
          </p:cNvSpPr>
          <p:nvPr>
            <p:ph type="title"/>
          </p:nvPr>
        </p:nvSpPr>
        <p:spPr>
          <a:xfrm>
            <a:off x="655320" y="303989"/>
            <a:ext cx="10515600" cy="1325563"/>
          </a:xfrm>
        </p:spPr>
        <p:txBody>
          <a:bodyPr>
            <a:normAutofit/>
          </a:bodyPr>
          <a:lstStyle/>
          <a:p>
            <a:r>
              <a:rPr lang="en-US" sz="4000" dirty="0"/>
              <a:t>Components of Effective Communication </a:t>
            </a:r>
          </a:p>
        </p:txBody>
      </p:sp>
      <p:sp>
        <p:nvSpPr>
          <p:cNvPr id="5" name="Content Placeholder 4">
            <a:extLst>
              <a:ext uri="{FF2B5EF4-FFF2-40B4-BE49-F238E27FC236}">
                <a16:creationId xmlns:a16="http://schemas.microsoft.com/office/drawing/2014/main" id="{D601A531-0BB2-9D67-10CE-E741934F7FBE}"/>
              </a:ext>
            </a:extLst>
          </p:cNvPr>
          <p:cNvSpPr>
            <a:spLocks noGrp="1"/>
          </p:cNvSpPr>
          <p:nvPr>
            <p:ph idx="1"/>
          </p:nvPr>
        </p:nvSpPr>
        <p:spPr>
          <a:xfrm>
            <a:off x="655320" y="1690688"/>
            <a:ext cx="6745940" cy="4351338"/>
          </a:xfrm>
        </p:spPr>
        <p:txBody>
          <a:bodyPr vert="horz" lIns="91440" tIns="45720" rIns="91440" bIns="45720" rtlCol="0" anchor="t">
            <a:normAutofit/>
          </a:bodyPr>
          <a:lstStyle/>
          <a:p>
            <a:pPr marL="457200" indent="-457200">
              <a:buFont typeface="Arial" panose="020B0604020202020204" pitchFamily="34" charset="0"/>
              <a:buChar char="•"/>
            </a:pPr>
            <a:r>
              <a:rPr lang="en-US" b="0" dirty="0"/>
              <a:t>All 4 steps are required for effective communication</a:t>
            </a:r>
          </a:p>
          <a:p>
            <a:pPr marL="457200" indent="-457200">
              <a:buFont typeface="Arial" panose="020B0604020202020204" pitchFamily="34" charset="0"/>
              <a:buChar char="•"/>
            </a:pPr>
            <a:r>
              <a:rPr lang="en-US" b="0" dirty="0"/>
              <a:t>Effective communication occurs when the receiver gets the information the way the sender intended</a:t>
            </a:r>
          </a:p>
          <a:p>
            <a:endParaRPr lang="en-US" b="0" dirty="0">
              <a:ea typeface="Calibri" panose="020F0502020204030204"/>
              <a:cs typeface="Calibri" panose="020F0502020204030204"/>
            </a:endParaRPr>
          </a:p>
        </p:txBody>
      </p:sp>
      <p:pic>
        <p:nvPicPr>
          <p:cNvPr id="7" name="Picture 6" descr="Cartoon of doctors in scrubs and surgical masks talking to a patient&#10;&#10;Description automatically generated">
            <a:extLst>
              <a:ext uri="{FF2B5EF4-FFF2-40B4-BE49-F238E27FC236}">
                <a16:creationId xmlns:a16="http://schemas.microsoft.com/office/drawing/2014/main" id="{5927E035-8F1D-6435-40BD-1DD9106B04D8}"/>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7584138" y="1629552"/>
            <a:ext cx="4211619" cy="4385294"/>
          </a:xfrm>
          <a:prstGeom prst="rect">
            <a:avLst/>
          </a:prstGeom>
        </p:spPr>
      </p:pic>
      <p:sp>
        <p:nvSpPr>
          <p:cNvPr id="8" name="TextBox 7">
            <a:extLst>
              <a:ext uri="{FF2B5EF4-FFF2-40B4-BE49-F238E27FC236}">
                <a16:creationId xmlns:a16="http://schemas.microsoft.com/office/drawing/2014/main" id="{4D42C312-688C-1893-7726-E31A9B980546}"/>
              </a:ext>
            </a:extLst>
          </p:cNvPr>
          <p:cNvSpPr txBox="1"/>
          <p:nvPr/>
        </p:nvSpPr>
        <p:spPr>
          <a:xfrm>
            <a:off x="7584138" y="5784014"/>
            <a:ext cx="4028739" cy="230832"/>
          </a:xfrm>
          <a:prstGeom prst="rect">
            <a:avLst/>
          </a:prstGeom>
          <a:noFill/>
        </p:spPr>
        <p:txBody>
          <a:bodyPr wrap="square" rtlCol="0">
            <a:spAutoFit/>
          </a:bodyPr>
          <a:lstStyle/>
          <a:p>
            <a:r>
              <a:rPr lang="en-US" sz="900" dirty="0">
                <a:hlinkClick r:id="rId3" tooltip="https://robliano.wordpress.com/2012/02/06/communication-breakdown/"/>
              </a:rPr>
              <a:t>This Photo</a:t>
            </a:r>
            <a:r>
              <a:rPr lang="en-US" sz="900" dirty="0"/>
              <a:t> by Unknown Author is licensed under </a:t>
            </a:r>
            <a:r>
              <a:rPr lang="en-US" sz="900" dirty="0">
                <a:hlinkClick r:id="rId4" tooltip="https://creativecommons.org/licenses/by-nd/3.0/"/>
              </a:rPr>
              <a:t>CC BY-ND</a:t>
            </a:r>
            <a:endParaRPr lang="en-US" sz="900" dirty="0"/>
          </a:p>
        </p:txBody>
      </p:sp>
      <p:pic>
        <p:nvPicPr>
          <p:cNvPr id="4" name="Graphic 3" descr="A lightbulb">
            <a:extLst>
              <a:ext uri="{FF2B5EF4-FFF2-40B4-BE49-F238E27FC236}">
                <a16:creationId xmlns:a16="http://schemas.microsoft.com/office/drawing/2014/main" id="{E4C7A8F4-1167-77E8-0C1D-880FEF67B60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846295" y="180895"/>
            <a:ext cx="984504" cy="984504"/>
          </a:xfrm>
          <a:prstGeom prst="rect">
            <a:avLst/>
          </a:prstGeom>
        </p:spPr>
      </p:pic>
    </p:spTree>
    <p:extLst>
      <p:ext uri="{BB962C8B-B14F-4D97-AF65-F5344CB8AC3E}">
        <p14:creationId xmlns:p14="http://schemas.microsoft.com/office/powerpoint/2010/main" val="42711207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hart 6">
            <a:extLst>
              <a:ext uri="{FF2B5EF4-FFF2-40B4-BE49-F238E27FC236}">
                <a16:creationId xmlns:a16="http://schemas.microsoft.com/office/drawing/2014/main" id="{B0DCBCBC-508B-C65B-88B1-4B9BB20AC8BA}"/>
              </a:ext>
            </a:extLst>
          </p:cNvPr>
          <p:cNvGraphicFramePr/>
          <p:nvPr>
            <p:extLst>
              <p:ext uri="{D42A27DB-BD31-4B8C-83A1-F6EECF244321}">
                <p14:modId xmlns:p14="http://schemas.microsoft.com/office/powerpoint/2010/main" val="3121996258"/>
              </p:ext>
            </p:extLst>
          </p:nvPr>
        </p:nvGraphicFramePr>
        <p:xfrm>
          <a:off x="5372424" y="1432050"/>
          <a:ext cx="6819576" cy="3993900"/>
        </p:xfrm>
        <a:graphic>
          <a:graphicData uri="http://schemas.openxmlformats.org/drawingml/2006/chart">
            <c:chart xmlns:c="http://schemas.openxmlformats.org/drawingml/2006/chart" xmlns:r="http://schemas.openxmlformats.org/officeDocument/2006/relationships" r:id="rId3"/>
          </a:graphicData>
        </a:graphic>
      </p:graphicFrame>
      <p:sp>
        <p:nvSpPr>
          <p:cNvPr id="10242" name="Rectangle 2"/>
          <p:cNvSpPr>
            <a:spLocks noGrp="1" noChangeArrowheads="1"/>
          </p:cNvSpPr>
          <p:nvPr>
            <p:ph type="title"/>
          </p:nvPr>
        </p:nvSpPr>
        <p:spPr>
          <a:xfrm>
            <a:off x="547744" y="365125"/>
            <a:ext cx="10515600" cy="1325563"/>
          </a:xfrm>
        </p:spPr>
        <p:txBody>
          <a:bodyPr>
            <a:normAutofit/>
          </a:bodyPr>
          <a:lstStyle/>
          <a:p>
            <a:pPr eaLnBrk="1" hangingPunct="1"/>
            <a:r>
              <a:rPr lang="en-US" sz="4000" dirty="0"/>
              <a:t>Communication Methods</a:t>
            </a:r>
          </a:p>
        </p:txBody>
      </p:sp>
      <p:sp>
        <p:nvSpPr>
          <p:cNvPr id="10243" name="Rectangle 3"/>
          <p:cNvSpPr>
            <a:spLocks noGrp="1" noChangeArrowheads="1"/>
          </p:cNvSpPr>
          <p:nvPr>
            <p:ph type="body" idx="1"/>
          </p:nvPr>
        </p:nvSpPr>
        <p:spPr>
          <a:xfrm>
            <a:off x="547744" y="1690688"/>
            <a:ext cx="5377568" cy="4351338"/>
          </a:xfrm>
        </p:spPr>
        <p:txBody>
          <a:bodyPr>
            <a:normAutofit/>
          </a:bodyPr>
          <a:lstStyle/>
          <a:p>
            <a:pPr marL="457200" indent="-457200">
              <a:buFont typeface="Arial" panose="020B0604020202020204" pitchFamily="34" charset="0"/>
              <a:buChar char="•"/>
            </a:pPr>
            <a:r>
              <a:rPr lang="en-US" b="0" dirty="0"/>
              <a:t>Words</a:t>
            </a:r>
          </a:p>
          <a:p>
            <a:pPr marL="457200" indent="-457200">
              <a:buFont typeface="Arial" panose="020B0604020202020204" pitchFamily="34" charset="0"/>
              <a:buChar char="•"/>
            </a:pPr>
            <a:r>
              <a:rPr lang="en-US" b="0" dirty="0"/>
              <a:t>Tone of Voice</a:t>
            </a:r>
          </a:p>
          <a:p>
            <a:pPr marL="457200" indent="-457200">
              <a:buFont typeface="Arial" panose="020B0604020202020204" pitchFamily="34" charset="0"/>
              <a:buChar char="•"/>
            </a:pPr>
            <a:r>
              <a:rPr lang="en-US" b="0" dirty="0"/>
              <a:t>Body language (non-verbal communication)</a:t>
            </a:r>
          </a:p>
          <a:p>
            <a:pPr lvl="1" eaLnBrk="1" hangingPunct="1"/>
            <a:endParaRPr lang="en-US" sz="2000" dirty="0"/>
          </a:p>
          <a:p>
            <a:pPr eaLnBrk="1" hangingPunct="1"/>
            <a:r>
              <a:rPr lang="en-US" sz="2400" b="0" dirty="0"/>
              <a:t>Words = 7% of communication</a:t>
            </a:r>
          </a:p>
          <a:p>
            <a:pPr eaLnBrk="1" hangingPunct="1"/>
            <a:r>
              <a:rPr lang="en-US" sz="2400" b="0" dirty="0"/>
              <a:t>Tone = 38% of communication</a:t>
            </a:r>
          </a:p>
          <a:p>
            <a:pPr eaLnBrk="1" hangingPunct="1"/>
            <a:r>
              <a:rPr lang="en-US" sz="2400" b="0" dirty="0"/>
              <a:t>Body language = 55% of communication</a:t>
            </a:r>
          </a:p>
          <a:p>
            <a:pPr lvl="1" eaLnBrk="1" hangingPunct="1"/>
            <a:endParaRPr lang="en-US" sz="2000" dirty="0"/>
          </a:p>
          <a:p>
            <a:pPr lvl="1" eaLnBrk="1" hangingPunct="1">
              <a:buFont typeface="Wingdings" pitchFamily="2" charset="2"/>
              <a:buNone/>
            </a:pPr>
            <a:endParaRPr lang="en-US" sz="2000" dirty="0">
              <a:latin typeface="Bookman Old Style" pitchFamily="18" charset="0"/>
            </a:endParaRPr>
          </a:p>
        </p:txBody>
      </p:sp>
      <p:pic>
        <p:nvPicPr>
          <p:cNvPr id="3" name="Graphic 2" descr="A lightbulb">
            <a:extLst>
              <a:ext uri="{FF2B5EF4-FFF2-40B4-BE49-F238E27FC236}">
                <a16:creationId xmlns:a16="http://schemas.microsoft.com/office/drawing/2014/main" id="{4690C0C4-A262-1AF7-417A-C033090C884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18148" y="214513"/>
            <a:ext cx="984504" cy="984504"/>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D27270-5005-571E-E5F9-705708E359E4}"/>
              </a:ext>
            </a:extLst>
          </p:cNvPr>
          <p:cNvSpPr>
            <a:spLocks noGrp="1"/>
          </p:cNvSpPr>
          <p:nvPr>
            <p:ph type="title"/>
          </p:nvPr>
        </p:nvSpPr>
        <p:spPr/>
        <p:txBody>
          <a:bodyPr>
            <a:normAutofit/>
          </a:bodyPr>
          <a:lstStyle/>
          <a:p>
            <a:r>
              <a:rPr lang="en-US" sz="4000" dirty="0"/>
              <a:t>Verbal Communication</a:t>
            </a:r>
          </a:p>
        </p:txBody>
      </p:sp>
      <p:sp>
        <p:nvSpPr>
          <p:cNvPr id="3" name="Content Placeholder 2">
            <a:extLst>
              <a:ext uri="{FF2B5EF4-FFF2-40B4-BE49-F238E27FC236}">
                <a16:creationId xmlns:a16="http://schemas.microsoft.com/office/drawing/2014/main" id="{8EC1DA9E-C69B-F4DF-CF48-B1B4493EEA22}"/>
              </a:ext>
            </a:extLst>
          </p:cNvPr>
          <p:cNvSpPr>
            <a:spLocks noGrp="1"/>
          </p:cNvSpPr>
          <p:nvPr>
            <p:ph idx="1"/>
          </p:nvPr>
        </p:nvSpPr>
        <p:spPr>
          <a:xfrm>
            <a:off x="838200" y="1825625"/>
            <a:ext cx="7316096" cy="4351338"/>
          </a:xfrm>
        </p:spPr>
        <p:txBody>
          <a:bodyPr/>
          <a:lstStyle/>
          <a:p>
            <a:r>
              <a:rPr lang="en-US" dirty="0"/>
              <a:t>Consider:</a:t>
            </a:r>
          </a:p>
          <a:p>
            <a:pPr marL="457200" indent="-457200">
              <a:buFont typeface="Arial" panose="020B0604020202020204" pitchFamily="34" charset="0"/>
              <a:buChar char="•"/>
            </a:pPr>
            <a:r>
              <a:rPr lang="en-US" b="0" dirty="0"/>
              <a:t>Choice of words</a:t>
            </a:r>
          </a:p>
          <a:p>
            <a:pPr marL="457200" indent="-457200">
              <a:buFont typeface="Arial" panose="020B0604020202020204" pitchFamily="34" charset="0"/>
              <a:buChar char="•"/>
            </a:pPr>
            <a:r>
              <a:rPr lang="en-US" b="0" dirty="0"/>
              <a:t>Tone of speech</a:t>
            </a:r>
          </a:p>
          <a:p>
            <a:pPr marL="457200" indent="-457200">
              <a:buFont typeface="Arial" panose="020B0604020202020204" pitchFamily="34" charset="0"/>
              <a:buChar char="•"/>
            </a:pPr>
            <a:r>
              <a:rPr lang="en-US" b="0" dirty="0"/>
              <a:t>Speed of speech</a:t>
            </a:r>
          </a:p>
          <a:p>
            <a:pPr marL="457200" indent="-457200">
              <a:buFont typeface="Arial" panose="020B0604020202020204" pitchFamily="34" charset="0"/>
              <a:buChar char="•"/>
            </a:pPr>
            <a:r>
              <a:rPr lang="en-US" b="0" dirty="0"/>
              <a:t>Volume of speech</a:t>
            </a:r>
          </a:p>
          <a:p>
            <a:pPr marL="457200" indent="-457200">
              <a:buFont typeface="Arial" panose="020B0604020202020204" pitchFamily="34" charset="0"/>
              <a:buChar char="•"/>
            </a:pPr>
            <a:r>
              <a:rPr lang="en-US" b="0" dirty="0"/>
              <a:t>The ability of the other person to understand</a:t>
            </a:r>
          </a:p>
          <a:p>
            <a:pPr marL="457200" indent="-457200">
              <a:buFont typeface="Arial" panose="020B0604020202020204" pitchFamily="34" charset="0"/>
              <a:buChar char="•"/>
            </a:pPr>
            <a:endParaRPr lang="en-US" dirty="0"/>
          </a:p>
        </p:txBody>
      </p:sp>
    </p:spTree>
    <p:extLst>
      <p:ext uri="{BB962C8B-B14F-4D97-AF65-F5344CB8AC3E}">
        <p14:creationId xmlns:p14="http://schemas.microsoft.com/office/powerpoint/2010/main" val="33654622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82388"/>
            <a:ext cx="10515600" cy="1143000"/>
          </a:xfrm>
        </p:spPr>
        <p:txBody>
          <a:bodyPr>
            <a:normAutofit/>
          </a:bodyPr>
          <a:lstStyle/>
          <a:p>
            <a:r>
              <a:rPr lang="en-US" sz="4000" dirty="0"/>
              <a:t>Effective Verbal Communication Techniques</a:t>
            </a:r>
          </a:p>
        </p:txBody>
      </p:sp>
      <p:sp>
        <p:nvSpPr>
          <p:cNvPr id="3" name="Content Placeholder 2"/>
          <p:cNvSpPr>
            <a:spLocks noGrp="1"/>
          </p:cNvSpPr>
          <p:nvPr>
            <p:ph idx="1"/>
          </p:nvPr>
        </p:nvSpPr>
        <p:spPr/>
        <p:txBody>
          <a:bodyPr vert="horz" lIns="91440" tIns="45720" rIns="91440" bIns="45720" rtlCol="0" anchor="t">
            <a:normAutofit/>
          </a:bodyPr>
          <a:lstStyle/>
          <a:p>
            <a:r>
              <a:rPr lang="en-US" b="0" dirty="0">
                <a:ea typeface="Calibri"/>
                <a:cs typeface="Calibri"/>
              </a:rPr>
              <a:t>Therapeutic Communication involves all of the following:</a:t>
            </a:r>
          </a:p>
          <a:p>
            <a:pPr marL="457200" indent="-457200">
              <a:buFont typeface="Arial" panose="020B0604020202020204" pitchFamily="34" charset="0"/>
              <a:buChar char="•"/>
            </a:pPr>
            <a:r>
              <a:rPr lang="en-US" b="0" dirty="0"/>
              <a:t>Speak slowly and clearly </a:t>
            </a:r>
            <a:endParaRPr lang="en-US" dirty="0"/>
          </a:p>
          <a:p>
            <a:pPr marL="457200" lvl="0" indent="-457200">
              <a:buFont typeface="Arial" panose="020B0604020202020204" pitchFamily="34" charset="0"/>
              <a:buChar char="•"/>
            </a:pPr>
            <a:r>
              <a:rPr lang="en-US" b="0" dirty="0"/>
              <a:t>Have the attention of the receiver  </a:t>
            </a:r>
          </a:p>
          <a:p>
            <a:pPr marL="457200" lvl="0" indent="-457200">
              <a:buFont typeface="Arial" panose="020B0604020202020204" pitchFamily="34" charset="0"/>
              <a:buChar char="•"/>
            </a:pPr>
            <a:r>
              <a:rPr lang="en-US" b="0" dirty="0"/>
              <a:t>Focus on the client’s/individual’s feelings  </a:t>
            </a:r>
          </a:p>
          <a:p>
            <a:pPr marL="457200" lvl="0" indent="-457200">
              <a:buFont typeface="Arial" panose="020B0604020202020204" pitchFamily="34" charset="0"/>
              <a:buChar char="•"/>
            </a:pPr>
            <a:r>
              <a:rPr lang="en-US" b="0" dirty="0"/>
              <a:t>Repeat the message if necessary</a:t>
            </a:r>
          </a:p>
          <a:p>
            <a:pPr marL="457200" lvl="0" indent="-457200">
              <a:buFont typeface="Arial" panose="020B0604020202020204" pitchFamily="34" charset="0"/>
              <a:buChar char="•"/>
            </a:pPr>
            <a:r>
              <a:rPr lang="en-US" b="0" dirty="0"/>
              <a:t>Don’t pretend you understand if you don’t</a:t>
            </a:r>
          </a:p>
          <a:p>
            <a:pPr marL="1143000" lvl="1" indent="-457200"/>
            <a:r>
              <a:rPr lang="en-US" b="0" dirty="0"/>
              <a:t>Ask the sender to re-state the message</a:t>
            </a:r>
          </a:p>
          <a:p>
            <a:endParaRPr lang="en-US" dirty="0"/>
          </a:p>
        </p:txBody>
      </p:sp>
      <p:pic>
        <p:nvPicPr>
          <p:cNvPr id="5" name="Graphic 4" descr="A lightbulb">
            <a:extLst>
              <a:ext uri="{FF2B5EF4-FFF2-40B4-BE49-F238E27FC236}">
                <a16:creationId xmlns:a16="http://schemas.microsoft.com/office/drawing/2014/main" id="{C399E4B3-4EE2-8296-6B8B-DF83AD3445F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361766" y="180895"/>
            <a:ext cx="984504" cy="984504"/>
          </a:xfrm>
          <a:prstGeom prst="rect">
            <a:avLst/>
          </a:prstGeom>
        </p:spPr>
      </p:pic>
    </p:spTree>
    <p:extLst>
      <p:ext uri="{BB962C8B-B14F-4D97-AF65-F5344CB8AC3E}">
        <p14:creationId xmlns:p14="http://schemas.microsoft.com/office/powerpoint/2010/main" val="16374887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Note to Instructors</a:t>
            </a:r>
          </a:p>
        </p:txBody>
      </p:sp>
      <p:sp>
        <p:nvSpPr>
          <p:cNvPr id="6" name="Text Placeholder 5"/>
          <p:cNvSpPr>
            <a:spLocks noGrp="1"/>
          </p:cNvSpPr>
          <p:nvPr>
            <p:ph idx="1"/>
          </p:nvPr>
        </p:nvSpPr>
        <p:spPr/>
        <p:txBody>
          <a:bodyPr/>
          <a:lstStyle/>
          <a:p>
            <a:r>
              <a:rPr lang="en-US" dirty="0"/>
              <a:t>Deep dive icon appears on some slides:</a:t>
            </a:r>
          </a:p>
          <a:p>
            <a:endParaRPr lang="en-US" dirty="0"/>
          </a:p>
          <a:p>
            <a:r>
              <a:rPr lang="en-US" dirty="0"/>
              <a:t>	= Optional, more in-depth information</a:t>
            </a:r>
          </a:p>
          <a:p>
            <a:endParaRPr lang="en-US" dirty="0"/>
          </a:p>
          <a:p>
            <a:r>
              <a:rPr lang="en-US" dirty="0"/>
              <a:t>           = Extra emphasis</a:t>
            </a:r>
          </a:p>
          <a:p>
            <a:endParaRPr lang="en-US" dirty="0"/>
          </a:p>
          <a:p>
            <a:r>
              <a:rPr lang="en-US" dirty="0"/>
              <a:t>Videos and links: Are optional to improve the learning experience</a:t>
            </a:r>
          </a:p>
        </p:txBody>
      </p:sp>
      <p:pic>
        <p:nvPicPr>
          <p:cNvPr id="2" name="Picture 1" descr="A water droplet falling into a heart shape&#10;&#10;Description automatically generated">
            <a:extLst>
              <a:ext uri="{FF2B5EF4-FFF2-40B4-BE49-F238E27FC236}">
                <a16:creationId xmlns:a16="http://schemas.microsoft.com/office/drawing/2014/main" id="{FE6D2F35-326C-6092-264B-10C9B9F602B2}"/>
              </a:ext>
            </a:extLst>
          </p:cNvPr>
          <p:cNvPicPr>
            <a:picLocks noChangeAspect="1"/>
          </p:cNvPicPr>
          <p:nvPr/>
        </p:nvPicPr>
        <p:blipFill>
          <a:blip r:embed="rId2">
            <a:alphaModFix amt="11000"/>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33274" y="0"/>
            <a:ext cx="11858726" cy="6858000"/>
          </a:xfrm>
          <a:prstGeom prst="rect">
            <a:avLst/>
          </a:prstGeom>
        </p:spPr>
      </p:pic>
      <p:sp>
        <p:nvSpPr>
          <p:cNvPr id="3" name="TextBox 2">
            <a:extLst>
              <a:ext uri="{FF2B5EF4-FFF2-40B4-BE49-F238E27FC236}">
                <a16:creationId xmlns:a16="http://schemas.microsoft.com/office/drawing/2014/main" id="{85CC776C-D8DD-1584-5731-3EFD7A5F9DB8}"/>
              </a:ext>
            </a:extLst>
          </p:cNvPr>
          <p:cNvSpPr txBox="1"/>
          <p:nvPr/>
        </p:nvSpPr>
        <p:spPr>
          <a:xfrm>
            <a:off x="333274" y="6627168"/>
            <a:ext cx="3867150" cy="2308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hlinkClick r:id="rId3" tooltip="https://epitemnein-epitomic.blogspot.com/2014/01/cultivating-supremacy-of-compassion.html"/>
              </a:rPr>
              <a:t>This Photo</a:t>
            </a: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rPr>
              <a:t> by Unknown Author is licensed under </a:t>
            </a: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hlinkClick r:id="rId4" tooltip="https://creativecommons.org/licenses/by-nc-nd/3.0/"/>
              </a:rPr>
              <a:t>CC BY-NC-ND</a:t>
            </a:r>
            <a:endPar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endParaRPr>
          </a:p>
        </p:txBody>
      </p:sp>
      <p:pic>
        <p:nvPicPr>
          <p:cNvPr id="7" name="Graphic 6" descr="Diving outline">
            <a:extLst>
              <a:ext uri="{FF2B5EF4-FFF2-40B4-BE49-F238E27FC236}">
                <a16:creationId xmlns:a16="http://schemas.microsoft.com/office/drawing/2014/main" id="{82A23A97-D7FF-9924-8E14-2FC289663E4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38200" y="2618901"/>
            <a:ext cx="914400" cy="914400"/>
          </a:xfrm>
          <a:prstGeom prst="rect">
            <a:avLst/>
          </a:prstGeom>
        </p:spPr>
      </p:pic>
      <p:pic>
        <p:nvPicPr>
          <p:cNvPr id="8" name="Graphic 7" descr="A lightbulb">
            <a:extLst>
              <a:ext uri="{FF2B5EF4-FFF2-40B4-BE49-F238E27FC236}">
                <a16:creationId xmlns:a16="http://schemas.microsoft.com/office/drawing/2014/main" id="{D0C55C49-0AAE-F22F-12AB-93DC7AEBF82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03148" y="3509042"/>
            <a:ext cx="984504" cy="984504"/>
          </a:xfrm>
          <a:prstGeom prst="rect">
            <a:avLst/>
          </a:prstGeom>
        </p:spPr>
      </p:pic>
    </p:spTree>
    <p:extLst>
      <p:ext uri="{BB962C8B-B14F-4D97-AF65-F5344CB8AC3E}">
        <p14:creationId xmlns:p14="http://schemas.microsoft.com/office/powerpoint/2010/main" val="17756009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a:extLst>
              <a:ext uri="{FF2B5EF4-FFF2-40B4-BE49-F238E27FC236}">
                <a16:creationId xmlns:a16="http://schemas.microsoft.com/office/drawing/2014/main" id="{0548DB9A-F0E0-4653-9241-F3153D755E1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822" r="36823"/>
          <a:stretch/>
        </p:blipFill>
        <p:spPr bwMode="auto">
          <a:xfrm>
            <a:off x="8121445" y="10"/>
            <a:ext cx="4070555" cy="6857990"/>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p:nvPr>
        </p:nvSpPr>
        <p:spPr>
          <a:xfrm>
            <a:off x="913774" y="266700"/>
            <a:ext cx="6672886" cy="876796"/>
          </a:xfrm>
        </p:spPr>
        <p:txBody>
          <a:bodyPr>
            <a:normAutofit/>
          </a:bodyPr>
          <a:lstStyle/>
          <a:p>
            <a:r>
              <a:rPr lang="en-US" sz="4000" dirty="0"/>
              <a:t>Nonverbal Communication</a:t>
            </a:r>
          </a:p>
        </p:txBody>
      </p:sp>
      <p:sp>
        <p:nvSpPr>
          <p:cNvPr id="2" name="Content Placeholder 1"/>
          <p:cNvSpPr>
            <a:spLocks noGrp="1"/>
          </p:cNvSpPr>
          <p:nvPr>
            <p:ph idx="1"/>
          </p:nvPr>
        </p:nvSpPr>
        <p:spPr>
          <a:xfrm>
            <a:off x="913774" y="1237129"/>
            <a:ext cx="6939308" cy="5354171"/>
          </a:xfrm>
        </p:spPr>
        <p:txBody>
          <a:bodyPr>
            <a:normAutofit/>
          </a:bodyPr>
          <a:lstStyle/>
          <a:p>
            <a:pPr>
              <a:lnSpc>
                <a:spcPct val="110000"/>
              </a:lnSpc>
            </a:pPr>
            <a:r>
              <a:rPr lang="en-US" dirty="0"/>
              <a:t>Consider the messages conveyed through body language</a:t>
            </a:r>
            <a:endParaRPr lang="en-US" b="0" dirty="0"/>
          </a:p>
          <a:p>
            <a:pPr marL="285750" indent="-285750">
              <a:lnSpc>
                <a:spcPct val="110000"/>
              </a:lnSpc>
              <a:buFont typeface="Arial" panose="020B0604020202020204" pitchFamily="34" charset="0"/>
              <a:buChar char="•"/>
            </a:pPr>
            <a:r>
              <a:rPr lang="en-US" b="0" dirty="0"/>
              <a:t>Facial expressions</a:t>
            </a:r>
          </a:p>
          <a:p>
            <a:pPr marL="285750" indent="-285750">
              <a:lnSpc>
                <a:spcPct val="110000"/>
              </a:lnSpc>
              <a:buFont typeface="Arial" panose="020B0604020202020204" pitchFamily="34" charset="0"/>
              <a:buChar char="•"/>
            </a:pPr>
            <a:r>
              <a:rPr lang="en-US" b="0" dirty="0"/>
              <a:t>Gestures</a:t>
            </a:r>
          </a:p>
          <a:p>
            <a:pPr marL="285750" indent="-285750">
              <a:lnSpc>
                <a:spcPct val="110000"/>
              </a:lnSpc>
              <a:buFont typeface="Arial" panose="020B0604020202020204" pitchFamily="34" charset="0"/>
              <a:buChar char="•"/>
            </a:pPr>
            <a:r>
              <a:rPr lang="en-US" b="0" dirty="0"/>
              <a:t>Posture</a:t>
            </a:r>
          </a:p>
          <a:p>
            <a:pPr marL="285750" indent="-285750">
              <a:lnSpc>
                <a:spcPct val="110000"/>
              </a:lnSpc>
              <a:buFont typeface="Arial" panose="020B0604020202020204" pitchFamily="34" charset="0"/>
              <a:buChar char="•"/>
            </a:pPr>
            <a:r>
              <a:rPr lang="en-US" b="0" dirty="0"/>
              <a:t>Other non-verbal cues</a:t>
            </a:r>
          </a:p>
        </p:txBody>
      </p:sp>
      <p:sp>
        <p:nvSpPr>
          <p:cNvPr id="3" name="Slide Number Placeholder 2"/>
          <p:cNvSpPr>
            <a:spLocks noGrp="1"/>
          </p:cNvSpPr>
          <p:nvPr>
            <p:ph type="sldNum" sz="quarter" idx="12"/>
          </p:nvPr>
        </p:nvSpPr>
        <p:spPr>
          <a:xfrm>
            <a:off x="10514011" y="5883275"/>
            <a:ext cx="764215" cy="365125"/>
          </a:xfrm>
          <a:prstGeom prst="rect">
            <a:avLst/>
          </a:prstGeom>
        </p:spPr>
        <p:txBody>
          <a:bodyPr vert="horz" lIns="91440" tIns="45720" rIns="91440" bIns="45720" rtlCol="0" anchor="ctr">
            <a:normAutofit/>
          </a:bodyPr>
          <a:lstStyle>
            <a:defPPr>
              <a:defRPr lang="en-US"/>
            </a:defPPr>
            <a:lvl1pPr marL="0" algn="r" defTabSz="457200" rtl="0" eaLnBrk="1" latinLnBrk="0" hangingPunct="1">
              <a:defRPr sz="10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defRPr/>
            </a:pPr>
            <a:fld id="{EE7C149F-B6C8-409C-AE0E-6AD1FA35516B}" type="slidenum">
              <a:rPr lang="en-US" smtClean="0"/>
              <a:pPr>
                <a:spcAft>
                  <a:spcPts val="600"/>
                </a:spcAft>
                <a:defRPr/>
              </a:pPr>
              <a:t>20</a:t>
            </a:fld>
            <a:endParaRPr lang="en-US">
              <a:solidFill>
                <a:schemeClr val="bg1"/>
              </a:solidFill>
            </a:endParaRPr>
          </a:p>
        </p:txBody>
      </p:sp>
      <p:sp>
        <p:nvSpPr>
          <p:cNvPr id="5" name="TextBox 4">
            <a:extLst>
              <a:ext uri="{FF2B5EF4-FFF2-40B4-BE49-F238E27FC236}">
                <a16:creationId xmlns:a16="http://schemas.microsoft.com/office/drawing/2014/main" id="{692A4E62-BCB6-736C-7C45-66A19A42BEC3}"/>
              </a:ext>
            </a:extLst>
          </p:cNvPr>
          <p:cNvSpPr txBox="1"/>
          <p:nvPr/>
        </p:nvSpPr>
        <p:spPr>
          <a:xfrm>
            <a:off x="8121445" y="6627158"/>
            <a:ext cx="2206214" cy="230832"/>
          </a:xfrm>
          <a:prstGeom prst="rect">
            <a:avLst/>
          </a:prstGeom>
          <a:noFill/>
        </p:spPr>
        <p:txBody>
          <a:bodyPr wrap="square" rtlCol="0">
            <a:spAutoFit/>
          </a:bodyPr>
          <a:lstStyle/>
          <a:p>
            <a:r>
              <a:rPr lang="en-US" sz="900" dirty="0"/>
              <a:t>Photos by Diane Andersen Sibley</a:t>
            </a:r>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dog sitting on top of a dirt road&#10;&#10;Description automatically generated">
            <a:extLst>
              <a:ext uri="{FF2B5EF4-FFF2-40B4-BE49-F238E27FC236}">
                <a16:creationId xmlns:a16="http://schemas.microsoft.com/office/drawing/2014/main" id="{31D88074-D087-4085-8008-2CE0B1E8AC2A}"/>
              </a:ext>
            </a:extLst>
          </p:cNvPr>
          <p:cNvPicPr>
            <a:picLocks noChangeAspect="1"/>
          </p:cNvPicPr>
          <p:nvPr/>
        </p:nvPicPr>
        <p:blipFill>
          <a:blip r:embed="rId3"/>
          <a:stretch>
            <a:fillRect/>
          </a:stretch>
        </p:blipFill>
        <p:spPr>
          <a:xfrm>
            <a:off x="815799" y="1448925"/>
            <a:ext cx="5280200" cy="3960150"/>
          </a:xfrm>
          <a:prstGeom prst="rect">
            <a:avLst/>
          </a:prstGeom>
          <a:ln>
            <a:noFill/>
          </a:ln>
          <a:effectLst>
            <a:outerShdw blurRad="292100" dist="139700" dir="2700000" algn="tl" rotWithShape="0">
              <a:srgbClr val="333333">
                <a:alpha val="65000"/>
              </a:srgbClr>
            </a:outerShdw>
          </a:effectLst>
        </p:spPr>
      </p:pic>
      <p:pic>
        <p:nvPicPr>
          <p:cNvPr id="9" name="Picture 8" descr="A dog sitting in the passenger seat of a car&#10;&#10;Description automatically generated">
            <a:extLst>
              <a:ext uri="{FF2B5EF4-FFF2-40B4-BE49-F238E27FC236}">
                <a16:creationId xmlns:a16="http://schemas.microsoft.com/office/drawing/2014/main" id="{20F479A7-9366-48ED-97D6-312CA7A70526}"/>
              </a:ext>
            </a:extLst>
          </p:cNvPr>
          <p:cNvPicPr>
            <a:picLocks noChangeAspect="1"/>
          </p:cNvPicPr>
          <p:nvPr/>
        </p:nvPicPr>
        <p:blipFill>
          <a:blip r:embed="rId4"/>
          <a:stretch>
            <a:fillRect/>
          </a:stretch>
        </p:blipFill>
        <p:spPr>
          <a:xfrm>
            <a:off x="6850952" y="1448925"/>
            <a:ext cx="4950187" cy="3960149"/>
          </a:xfrm>
          <a:prstGeom prst="rect">
            <a:avLst/>
          </a:prstGeom>
          <a:ln>
            <a:noFill/>
          </a:ln>
          <a:effectLst>
            <a:outerShdw blurRad="292100" dist="139700" dir="2700000" algn="tl" rotWithShape="0">
              <a:srgbClr val="333333">
                <a:alpha val="65000"/>
              </a:srgbClr>
            </a:outerShdw>
          </a:effectLst>
        </p:spPr>
      </p:pic>
      <p:sp>
        <p:nvSpPr>
          <p:cNvPr id="2" name="TextBox 1">
            <a:extLst>
              <a:ext uri="{FF2B5EF4-FFF2-40B4-BE49-F238E27FC236}">
                <a16:creationId xmlns:a16="http://schemas.microsoft.com/office/drawing/2014/main" id="{D6D7446E-EBEB-47A9-A912-F022D68B9E60}"/>
              </a:ext>
            </a:extLst>
          </p:cNvPr>
          <p:cNvSpPr txBox="1"/>
          <p:nvPr/>
        </p:nvSpPr>
        <p:spPr>
          <a:xfrm>
            <a:off x="8428299" y="5532759"/>
            <a:ext cx="1795492" cy="369332"/>
          </a:xfrm>
          <a:prstGeom prst="rect">
            <a:avLst/>
          </a:prstGeom>
          <a:noFill/>
        </p:spPr>
        <p:txBody>
          <a:bodyPr wrap="none" rtlCol="0">
            <a:spAutoFit/>
          </a:bodyPr>
          <a:lstStyle/>
          <a:p>
            <a:r>
              <a:rPr lang="en-US" dirty="0"/>
              <a:t>Happy to be with</a:t>
            </a:r>
          </a:p>
        </p:txBody>
      </p:sp>
      <p:sp>
        <p:nvSpPr>
          <p:cNvPr id="12" name="TextBox 11">
            <a:extLst>
              <a:ext uri="{FF2B5EF4-FFF2-40B4-BE49-F238E27FC236}">
                <a16:creationId xmlns:a16="http://schemas.microsoft.com/office/drawing/2014/main" id="{133FE92E-6F8B-4F9A-B811-C02195C0175C}"/>
              </a:ext>
            </a:extLst>
          </p:cNvPr>
          <p:cNvSpPr txBox="1"/>
          <p:nvPr/>
        </p:nvSpPr>
        <p:spPr>
          <a:xfrm>
            <a:off x="1064632" y="5498464"/>
            <a:ext cx="4782533" cy="646331"/>
          </a:xfrm>
          <a:prstGeom prst="rect">
            <a:avLst/>
          </a:prstGeom>
          <a:noFill/>
        </p:spPr>
        <p:txBody>
          <a:bodyPr wrap="square" rtlCol="0">
            <a:spAutoFit/>
          </a:bodyPr>
          <a:lstStyle/>
          <a:p>
            <a:pPr algn="ctr"/>
            <a:r>
              <a:rPr lang="en-US" dirty="0"/>
              <a:t>Very sad. The chickens are not </a:t>
            </a:r>
          </a:p>
          <a:p>
            <a:pPr algn="ctr"/>
            <a:r>
              <a:rPr lang="en-US" dirty="0"/>
              <a:t>sharing their oatmeal</a:t>
            </a:r>
          </a:p>
        </p:txBody>
      </p:sp>
      <p:sp>
        <p:nvSpPr>
          <p:cNvPr id="3" name="TextBox 2">
            <a:extLst>
              <a:ext uri="{FF2B5EF4-FFF2-40B4-BE49-F238E27FC236}">
                <a16:creationId xmlns:a16="http://schemas.microsoft.com/office/drawing/2014/main" id="{7D832FE4-54D9-958A-7705-565A2CDE1818}"/>
              </a:ext>
            </a:extLst>
          </p:cNvPr>
          <p:cNvSpPr txBox="1"/>
          <p:nvPr/>
        </p:nvSpPr>
        <p:spPr>
          <a:xfrm>
            <a:off x="9594925" y="6627168"/>
            <a:ext cx="2206214" cy="230832"/>
          </a:xfrm>
          <a:prstGeom prst="rect">
            <a:avLst/>
          </a:prstGeom>
          <a:noFill/>
        </p:spPr>
        <p:txBody>
          <a:bodyPr wrap="square" rtlCol="0">
            <a:spAutoFit/>
          </a:bodyPr>
          <a:lstStyle/>
          <a:p>
            <a:r>
              <a:rPr lang="en-US" sz="900" dirty="0"/>
              <a:t>Photos by Diane Andersen Sibley</a:t>
            </a:r>
          </a:p>
        </p:txBody>
      </p:sp>
      <p:sp>
        <p:nvSpPr>
          <p:cNvPr id="4" name="Title 1">
            <a:extLst>
              <a:ext uri="{FF2B5EF4-FFF2-40B4-BE49-F238E27FC236}">
                <a16:creationId xmlns:a16="http://schemas.microsoft.com/office/drawing/2014/main" id="{1D943DCF-C79F-D508-1FBA-3EBE5F0D77CA}"/>
              </a:ext>
            </a:extLst>
          </p:cNvPr>
          <p:cNvSpPr txBox="1">
            <a:spLocks/>
          </p:cNvSpPr>
          <p:nvPr/>
        </p:nvSpPr>
        <p:spPr>
          <a:xfrm>
            <a:off x="2658483" y="244892"/>
            <a:ext cx="6875033" cy="646331"/>
          </a:xfrm>
          <a:prstGeom prst="rect">
            <a:avLst/>
          </a:prstGeom>
        </p:spPr>
        <p:txBody>
          <a:bodyPr/>
          <a:lst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000" dirty="0"/>
              <a:t>Non-Verbal Communication</a:t>
            </a:r>
          </a:p>
        </p:txBody>
      </p:sp>
      <p:pic>
        <p:nvPicPr>
          <p:cNvPr id="6" name="Graphic 5" descr="Diving outline">
            <a:extLst>
              <a:ext uri="{FF2B5EF4-FFF2-40B4-BE49-F238E27FC236}">
                <a16:creationId xmlns:a16="http://schemas.microsoft.com/office/drawing/2014/main" id="{720B7D87-2FB7-A80E-5FED-C68FFC0ED4E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277600" y="0"/>
            <a:ext cx="914400" cy="914400"/>
          </a:xfrm>
          <a:prstGeom prst="rect">
            <a:avLst/>
          </a:prstGeom>
        </p:spPr>
      </p:pic>
    </p:spTree>
    <p:custDataLst>
      <p:tags r:id="rId1"/>
    </p:custDataLst>
    <p:extLst>
      <p:ext uri="{BB962C8B-B14F-4D97-AF65-F5344CB8AC3E}">
        <p14:creationId xmlns:p14="http://schemas.microsoft.com/office/powerpoint/2010/main" val="34235938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normAutofit/>
          </a:bodyPr>
          <a:lstStyle/>
          <a:p>
            <a:pPr eaLnBrk="1" hangingPunct="1"/>
            <a:r>
              <a:rPr lang="en-US" sz="4000" dirty="0"/>
              <a:t>Non-Verbal Communication Techniques</a:t>
            </a:r>
          </a:p>
        </p:txBody>
      </p:sp>
      <p:sp>
        <p:nvSpPr>
          <p:cNvPr id="26627" name="Rectangle 3"/>
          <p:cNvSpPr>
            <a:spLocks noGrp="1" noChangeArrowheads="1"/>
          </p:cNvSpPr>
          <p:nvPr>
            <p:ph type="body" idx="1"/>
          </p:nvPr>
        </p:nvSpPr>
        <p:spPr/>
        <p:txBody>
          <a:bodyPr/>
          <a:lstStyle/>
          <a:p>
            <a:pPr marL="457200" indent="-457200" eaLnBrk="1" hangingPunct="1">
              <a:buFont typeface="Arial" panose="020B0604020202020204" pitchFamily="34" charset="0"/>
              <a:buChar char="•"/>
            </a:pPr>
            <a:r>
              <a:rPr lang="en-US" b="0" dirty="0"/>
              <a:t>Face speaker</a:t>
            </a:r>
          </a:p>
          <a:p>
            <a:pPr marL="457200" indent="-457200" eaLnBrk="1" hangingPunct="1">
              <a:buFont typeface="Arial" panose="020B0604020202020204" pitchFamily="34" charset="0"/>
              <a:buChar char="•"/>
            </a:pPr>
            <a:r>
              <a:rPr lang="en-US" b="0" dirty="0"/>
              <a:t>Good posture</a:t>
            </a:r>
          </a:p>
          <a:p>
            <a:pPr marL="457200" indent="-457200" eaLnBrk="1" hangingPunct="1">
              <a:buFont typeface="Arial" panose="020B0604020202020204" pitchFamily="34" charset="0"/>
              <a:buChar char="•"/>
            </a:pPr>
            <a:r>
              <a:rPr lang="en-US" b="0" dirty="0"/>
              <a:t>Show interest</a:t>
            </a:r>
          </a:p>
          <a:p>
            <a:pPr marL="457200" indent="-457200" eaLnBrk="1" hangingPunct="1">
              <a:buFont typeface="Arial" panose="020B0604020202020204" pitchFamily="34" charset="0"/>
              <a:buChar char="•"/>
            </a:pPr>
            <a:r>
              <a:rPr lang="en-US" b="0" dirty="0"/>
              <a:t>Good facial expression</a:t>
            </a:r>
          </a:p>
          <a:p>
            <a:pPr marL="457200" indent="-457200" eaLnBrk="1" hangingPunct="1">
              <a:buFont typeface="Arial" panose="020B0604020202020204" pitchFamily="34" charset="0"/>
              <a:buChar char="•"/>
            </a:pPr>
            <a:r>
              <a:rPr lang="en-US" b="0" dirty="0"/>
              <a:t>Non-verbal supports verbal</a:t>
            </a:r>
          </a:p>
        </p:txBody>
      </p:sp>
      <p:pic>
        <p:nvPicPr>
          <p:cNvPr id="9" name="Picture 8" descr="A person holding a book&#10;&#10;Description automatically generated">
            <a:extLst>
              <a:ext uri="{FF2B5EF4-FFF2-40B4-BE49-F238E27FC236}">
                <a16:creationId xmlns:a16="http://schemas.microsoft.com/office/drawing/2014/main" id="{0E7B8591-8EB0-50C8-EED5-F3FBD39BA815}"/>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6096000" y="1690688"/>
            <a:ext cx="3142083" cy="446290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0" name="TextBox 9">
            <a:extLst>
              <a:ext uri="{FF2B5EF4-FFF2-40B4-BE49-F238E27FC236}">
                <a16:creationId xmlns:a16="http://schemas.microsoft.com/office/drawing/2014/main" id="{BBB672A5-5652-1B48-730B-5006AA258DC1}"/>
              </a:ext>
            </a:extLst>
          </p:cNvPr>
          <p:cNvSpPr txBox="1"/>
          <p:nvPr/>
        </p:nvSpPr>
        <p:spPr>
          <a:xfrm>
            <a:off x="6374678" y="6185612"/>
            <a:ext cx="2863405" cy="230832"/>
          </a:xfrm>
          <a:prstGeom prst="rect">
            <a:avLst/>
          </a:prstGeom>
          <a:noFill/>
        </p:spPr>
        <p:txBody>
          <a:bodyPr wrap="square" rtlCol="0">
            <a:spAutoFit/>
          </a:bodyPr>
          <a:lstStyle/>
          <a:p>
            <a:r>
              <a:rPr lang="en-US" sz="900">
                <a:hlinkClick r:id="rId4" tooltip="https://courses.lumenlearning.com/wm-publicspeaking/chapter/introduction-to-the-value-of-listening/"/>
              </a:rPr>
              <a:t>This Photo</a:t>
            </a:r>
            <a:r>
              <a:rPr lang="en-US" sz="900"/>
              <a:t> by Unknown Author is licensed under </a:t>
            </a:r>
            <a:r>
              <a:rPr lang="en-US" sz="900">
                <a:hlinkClick r:id="rId5" tooltip="https://creativecommons.org/licenses/by/3.0/"/>
              </a:rPr>
              <a:t>CC BY</a:t>
            </a:r>
            <a:endParaRPr lang="en-US" sz="90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838200" y="365125"/>
            <a:ext cx="10515600" cy="861247"/>
          </a:xfrm>
        </p:spPr>
        <p:txBody>
          <a:bodyPr>
            <a:normAutofit/>
          </a:bodyPr>
          <a:lstStyle/>
          <a:p>
            <a:pPr eaLnBrk="1" hangingPunct="1"/>
            <a:r>
              <a:rPr lang="en-US" sz="4000" dirty="0"/>
              <a:t>Effective Communication Techniques</a:t>
            </a:r>
          </a:p>
        </p:txBody>
      </p:sp>
      <p:sp>
        <p:nvSpPr>
          <p:cNvPr id="25603" name="Rectangle 3"/>
          <p:cNvSpPr>
            <a:spLocks noGrp="1" noChangeArrowheads="1"/>
          </p:cNvSpPr>
          <p:nvPr>
            <p:ph type="body" idx="1"/>
          </p:nvPr>
        </p:nvSpPr>
        <p:spPr>
          <a:xfrm>
            <a:off x="838200" y="1376979"/>
            <a:ext cx="6875033" cy="4799984"/>
          </a:xfrm>
        </p:spPr>
        <p:txBody>
          <a:bodyPr>
            <a:normAutofit/>
          </a:bodyPr>
          <a:lstStyle/>
          <a:p>
            <a:pPr marL="342900" indent="-342900" eaLnBrk="1" hangingPunct="1">
              <a:buFont typeface="Arial" panose="020B0604020202020204" pitchFamily="34" charset="0"/>
              <a:buChar char="•"/>
            </a:pPr>
            <a:r>
              <a:rPr lang="en-US" sz="2400" b="0" dirty="0"/>
              <a:t>Reduce background noise</a:t>
            </a:r>
          </a:p>
          <a:p>
            <a:pPr marL="342900" indent="-342900" eaLnBrk="1" hangingPunct="1">
              <a:buFont typeface="Arial" panose="020B0604020202020204" pitchFamily="34" charset="0"/>
              <a:buChar char="•"/>
            </a:pPr>
            <a:r>
              <a:rPr lang="en-US" sz="2400" b="0" dirty="0"/>
              <a:t>Listen attentively</a:t>
            </a:r>
          </a:p>
          <a:p>
            <a:pPr marL="342900" indent="-342900" eaLnBrk="1" hangingPunct="1">
              <a:buFont typeface="Arial" panose="020B0604020202020204" pitchFamily="34" charset="0"/>
              <a:buChar char="•"/>
            </a:pPr>
            <a:r>
              <a:rPr lang="en-US" sz="2400" b="0" dirty="0"/>
              <a:t>Pace speech to the needs of the receiver</a:t>
            </a:r>
          </a:p>
          <a:p>
            <a:pPr marL="342900" indent="-342900" eaLnBrk="1" hangingPunct="1">
              <a:buFont typeface="Arial" panose="020B0604020202020204" pitchFamily="34" charset="0"/>
              <a:buChar char="•"/>
            </a:pPr>
            <a:r>
              <a:rPr lang="en-US" sz="2400" b="0" dirty="0"/>
              <a:t>Allow time for talking or response</a:t>
            </a:r>
          </a:p>
          <a:p>
            <a:pPr marL="342900" indent="-342900" eaLnBrk="1" hangingPunct="1">
              <a:buFont typeface="Arial" panose="020B0604020202020204" pitchFamily="34" charset="0"/>
              <a:buChar char="•"/>
            </a:pPr>
            <a:r>
              <a:rPr lang="en-US" sz="2400" b="0" dirty="0"/>
              <a:t>Show interest in what is being communicated</a:t>
            </a:r>
          </a:p>
          <a:p>
            <a:pPr marL="342900" indent="-342900" eaLnBrk="1" hangingPunct="1">
              <a:buFont typeface="Arial" panose="020B0604020202020204" pitchFamily="34" charset="0"/>
              <a:buChar char="•"/>
            </a:pPr>
            <a:r>
              <a:rPr lang="en-US" sz="2400" b="0" dirty="0"/>
              <a:t>Maintain eye contact as culturally appropriate</a:t>
            </a:r>
          </a:p>
          <a:p>
            <a:pPr marL="342900" indent="-342900" eaLnBrk="1" hangingPunct="1">
              <a:buFont typeface="Arial" panose="020B0604020202020204" pitchFamily="34" charset="0"/>
              <a:buChar char="•"/>
            </a:pPr>
            <a:r>
              <a:rPr lang="en-US" sz="2400" b="0" dirty="0"/>
              <a:t>Speak clearly and as loudly as is needed</a:t>
            </a:r>
          </a:p>
          <a:p>
            <a:pPr marL="342900" indent="-342900" eaLnBrk="1" hangingPunct="1">
              <a:buFont typeface="Arial" panose="020B0604020202020204" pitchFamily="34" charset="0"/>
              <a:buChar char="•"/>
            </a:pPr>
            <a:r>
              <a:rPr lang="en-US" sz="2400" b="0" dirty="0"/>
              <a:t>Repeat or rephrase message if necessary</a:t>
            </a:r>
          </a:p>
          <a:p>
            <a:pPr marL="342900" indent="-342900" eaLnBrk="1" hangingPunct="1">
              <a:buFont typeface="Arial" panose="020B0604020202020204" pitchFamily="34" charset="0"/>
              <a:buChar char="•"/>
            </a:pPr>
            <a:endParaRPr lang="en-US" sz="2400" b="0" dirty="0"/>
          </a:p>
          <a:p>
            <a:pPr marL="342900" indent="-342900" eaLnBrk="1" hangingPunct="1">
              <a:buFont typeface="Arial" panose="020B0604020202020204" pitchFamily="34" charset="0"/>
              <a:buChar char="•"/>
            </a:pPr>
            <a:endParaRPr lang="en-US" sz="2400" b="0" dirty="0"/>
          </a:p>
          <a:p>
            <a:pPr eaLnBrk="1" hangingPunct="1"/>
            <a:endParaRPr lang="en-US" sz="2400" b="0" dirty="0"/>
          </a:p>
        </p:txBody>
      </p:sp>
      <p:pic>
        <p:nvPicPr>
          <p:cNvPr id="3" name="Picture 2" descr="A child holding a puppy&#10;&#10;Description automatically generated">
            <a:extLst>
              <a:ext uri="{FF2B5EF4-FFF2-40B4-BE49-F238E27FC236}">
                <a16:creationId xmlns:a16="http://schemas.microsoft.com/office/drawing/2014/main" id="{3C3C952A-31E8-6E6B-3E02-14772959F333}"/>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077456" y="1376979"/>
            <a:ext cx="4978717" cy="334347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TextBox 3">
            <a:extLst>
              <a:ext uri="{FF2B5EF4-FFF2-40B4-BE49-F238E27FC236}">
                <a16:creationId xmlns:a16="http://schemas.microsoft.com/office/drawing/2014/main" id="{0BB2B6C3-6742-52A9-99D1-BC9072BDA187}"/>
              </a:ext>
            </a:extLst>
          </p:cNvPr>
          <p:cNvSpPr txBox="1"/>
          <p:nvPr/>
        </p:nvSpPr>
        <p:spPr>
          <a:xfrm>
            <a:off x="7077456" y="4850712"/>
            <a:ext cx="4978717" cy="230832"/>
          </a:xfrm>
          <a:prstGeom prst="rect">
            <a:avLst/>
          </a:prstGeom>
          <a:noFill/>
        </p:spPr>
        <p:txBody>
          <a:bodyPr wrap="square" rtlCol="0">
            <a:spAutoFit/>
          </a:bodyPr>
          <a:lstStyle/>
          <a:p>
            <a:r>
              <a:rPr lang="en-US" sz="900">
                <a:hlinkClick r:id="rId4" tooltip="https://www.flickr.com/photos/15164743@N05/4118279280/"/>
              </a:rPr>
              <a:t>This Photo</a:t>
            </a:r>
            <a:r>
              <a:rPr lang="en-US" sz="900"/>
              <a:t> by Unknown Author is licensed under </a:t>
            </a:r>
            <a:r>
              <a:rPr lang="en-US" sz="900">
                <a:hlinkClick r:id="rId5" tooltip="https://creativecommons.org/licenses/by/3.0/"/>
              </a:rPr>
              <a:t>CC BY</a:t>
            </a:r>
            <a:endParaRPr lang="en-US" sz="90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838200" y="365125"/>
            <a:ext cx="10515600" cy="839731"/>
          </a:xfrm>
        </p:spPr>
        <p:txBody>
          <a:bodyPr>
            <a:normAutofit/>
          </a:bodyPr>
          <a:lstStyle/>
          <a:p>
            <a:pPr eaLnBrk="1" hangingPunct="1"/>
            <a:r>
              <a:rPr lang="en-US" sz="4000" dirty="0"/>
              <a:t>Barriers to Effective Communication</a:t>
            </a:r>
          </a:p>
        </p:txBody>
      </p:sp>
      <p:sp>
        <p:nvSpPr>
          <p:cNvPr id="21507" name="Rectangle 3"/>
          <p:cNvSpPr>
            <a:spLocks noGrp="1" noChangeArrowheads="1"/>
          </p:cNvSpPr>
          <p:nvPr>
            <p:ph type="body" idx="1"/>
          </p:nvPr>
        </p:nvSpPr>
        <p:spPr>
          <a:xfrm>
            <a:off x="838200" y="1204856"/>
            <a:ext cx="7098792" cy="5298141"/>
          </a:xfrm>
        </p:spPr>
        <p:txBody>
          <a:bodyPr>
            <a:normAutofit fontScale="77500" lnSpcReduction="20000"/>
          </a:bodyPr>
          <a:lstStyle/>
          <a:p>
            <a:pPr marL="457200" indent="-457200" eaLnBrk="1" hangingPunct="1">
              <a:buFont typeface="Arial" panose="020B0604020202020204" pitchFamily="34" charset="0"/>
              <a:buChar char="•"/>
            </a:pPr>
            <a:r>
              <a:rPr lang="en-US" b="0" dirty="0"/>
              <a:t>Decreased hearing</a:t>
            </a:r>
          </a:p>
          <a:p>
            <a:pPr marL="457200" indent="-457200" eaLnBrk="1" hangingPunct="1">
              <a:buFont typeface="Arial" panose="020B0604020202020204" pitchFamily="34" charset="0"/>
              <a:buChar char="•"/>
            </a:pPr>
            <a:r>
              <a:rPr lang="en-US" b="0" dirty="0"/>
              <a:t>Decreased vision</a:t>
            </a:r>
          </a:p>
          <a:p>
            <a:pPr marL="457200" indent="-457200">
              <a:buFont typeface="Arial" panose="020B0604020202020204" pitchFamily="34" charset="0"/>
              <a:buChar char="•"/>
            </a:pPr>
            <a:r>
              <a:rPr lang="en-US" b="0" dirty="0"/>
              <a:t>Belittling someone</a:t>
            </a:r>
          </a:p>
          <a:p>
            <a:pPr marL="457200" indent="-457200" eaLnBrk="1" hangingPunct="1">
              <a:buFont typeface="Arial" panose="020B0604020202020204" pitchFamily="34" charset="0"/>
              <a:buChar char="•"/>
            </a:pPr>
            <a:r>
              <a:rPr lang="en-US" b="0" dirty="0"/>
              <a:t>Speaker of a different language</a:t>
            </a:r>
          </a:p>
          <a:p>
            <a:pPr marL="457200" indent="-457200" eaLnBrk="1" hangingPunct="1">
              <a:buFont typeface="Arial" panose="020B0604020202020204" pitchFamily="34" charset="0"/>
              <a:buChar char="•"/>
            </a:pPr>
            <a:r>
              <a:rPr lang="en-US" b="0" dirty="0"/>
              <a:t>Negative attitude</a:t>
            </a:r>
          </a:p>
          <a:p>
            <a:pPr marL="457200" indent="-457200" eaLnBrk="1" hangingPunct="1">
              <a:buFont typeface="Arial" panose="020B0604020202020204" pitchFamily="34" charset="0"/>
              <a:buChar char="•"/>
            </a:pPr>
            <a:r>
              <a:rPr lang="en-US" b="0" dirty="0"/>
              <a:t>Defensiveness </a:t>
            </a:r>
          </a:p>
          <a:p>
            <a:pPr marL="457200" indent="-457200" eaLnBrk="1" hangingPunct="1">
              <a:buFont typeface="Arial" panose="020B0604020202020204" pitchFamily="34" charset="0"/>
              <a:buChar char="•"/>
            </a:pPr>
            <a:r>
              <a:rPr lang="en-US" b="0" dirty="0"/>
              <a:t>Prejudice or judgmental attitude</a:t>
            </a:r>
          </a:p>
          <a:p>
            <a:pPr marL="457200" indent="-457200" eaLnBrk="1" hangingPunct="1">
              <a:buFont typeface="Arial" panose="020B0604020202020204" pitchFamily="34" charset="0"/>
              <a:buChar char="•"/>
            </a:pPr>
            <a:r>
              <a:rPr lang="en-US" b="0" dirty="0"/>
              <a:t>Dominating the conversation</a:t>
            </a:r>
          </a:p>
          <a:p>
            <a:pPr marL="457200" indent="-457200" eaLnBrk="1" hangingPunct="1">
              <a:buFont typeface="Arial" panose="020B0604020202020204" pitchFamily="34" charset="0"/>
              <a:buChar char="•"/>
            </a:pPr>
            <a:r>
              <a:rPr lang="en-US" b="0" dirty="0"/>
              <a:t>Appearing too busy or in a hurry</a:t>
            </a:r>
          </a:p>
          <a:p>
            <a:pPr marL="457200" indent="-457200" eaLnBrk="1" hangingPunct="1">
              <a:buFont typeface="Arial" panose="020B0604020202020204" pitchFamily="34" charset="0"/>
              <a:buChar char="•"/>
            </a:pPr>
            <a:r>
              <a:rPr lang="en-US" b="0" dirty="0"/>
              <a:t>Appearing uninterested</a:t>
            </a:r>
          </a:p>
          <a:p>
            <a:pPr marL="457200" indent="-457200" eaLnBrk="1" hangingPunct="1">
              <a:buFont typeface="Arial" panose="020B0604020202020204" pitchFamily="34" charset="0"/>
              <a:buChar char="•"/>
            </a:pPr>
            <a:r>
              <a:rPr lang="en-US" b="0" dirty="0"/>
              <a:t>Giving false reassurance</a:t>
            </a:r>
          </a:p>
          <a:p>
            <a:pPr marL="457200" indent="-457200" eaLnBrk="1" hangingPunct="1">
              <a:buFont typeface="Arial" panose="020B0604020202020204" pitchFamily="34" charset="0"/>
              <a:buChar char="•"/>
            </a:pPr>
            <a:r>
              <a:rPr lang="en-US" b="0" dirty="0"/>
              <a:t>Too much background noise</a:t>
            </a:r>
          </a:p>
          <a:p>
            <a:pPr marL="457200" indent="-457200" eaLnBrk="1" hangingPunct="1">
              <a:buFont typeface="Arial" panose="020B0604020202020204" pitchFamily="34" charset="0"/>
              <a:buChar char="•"/>
            </a:pPr>
            <a:r>
              <a:rPr lang="en-US" b="0" dirty="0"/>
              <a:t>Inappropriate environment for the conversation</a:t>
            </a:r>
          </a:p>
          <a:p>
            <a:pPr marL="457200" indent="-457200" eaLnBrk="1" hangingPunct="1">
              <a:buFont typeface="Arial" panose="020B0604020202020204" pitchFamily="34" charset="0"/>
              <a:buChar char="•"/>
            </a:pPr>
            <a:r>
              <a:rPr lang="en-US" b="0" dirty="0"/>
              <a:t>Personal cell phone usage</a:t>
            </a:r>
          </a:p>
          <a:p>
            <a:pPr marL="457200" indent="-457200" eaLnBrk="1" hangingPunct="1">
              <a:buFont typeface="Arial" panose="020B0604020202020204" pitchFamily="34" charset="0"/>
              <a:buChar char="•"/>
            </a:pPr>
            <a:r>
              <a:rPr lang="en-US" b="0" dirty="0"/>
              <a:t>Inappropriate usage of texting</a:t>
            </a:r>
          </a:p>
        </p:txBody>
      </p:sp>
      <p:pic>
        <p:nvPicPr>
          <p:cNvPr id="3" name="Picture 2" descr="A group of people sitting at a table&#10;&#10;Description automatically generated">
            <a:extLst>
              <a:ext uri="{FF2B5EF4-FFF2-40B4-BE49-F238E27FC236}">
                <a16:creationId xmlns:a16="http://schemas.microsoft.com/office/drawing/2014/main" id="{C7135886-2E15-5ABF-350D-F1B1234089D4}"/>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6661854" y="1376979"/>
            <a:ext cx="5025702" cy="335046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TextBox 3">
            <a:extLst>
              <a:ext uri="{FF2B5EF4-FFF2-40B4-BE49-F238E27FC236}">
                <a16:creationId xmlns:a16="http://schemas.microsoft.com/office/drawing/2014/main" id="{B12A6255-1E94-9734-A2B6-87644EE691FA}"/>
              </a:ext>
            </a:extLst>
          </p:cNvPr>
          <p:cNvSpPr txBox="1"/>
          <p:nvPr/>
        </p:nvSpPr>
        <p:spPr>
          <a:xfrm>
            <a:off x="6661854" y="4712844"/>
            <a:ext cx="4811268" cy="230832"/>
          </a:xfrm>
          <a:prstGeom prst="rect">
            <a:avLst/>
          </a:prstGeom>
          <a:noFill/>
        </p:spPr>
        <p:txBody>
          <a:bodyPr wrap="square" rtlCol="0">
            <a:spAutoFit/>
          </a:bodyPr>
          <a:lstStyle/>
          <a:p>
            <a:r>
              <a:rPr lang="en-US" sz="900" dirty="0">
                <a:hlinkClick r:id="rId4" tooltip="http://brewminate.com/the-importance-of-listening-in-effective-communication/"/>
              </a:rPr>
              <a:t>This Photo</a:t>
            </a:r>
            <a:r>
              <a:rPr lang="en-US" sz="900" dirty="0"/>
              <a:t> by Unknown Author is licensed under </a:t>
            </a:r>
            <a:r>
              <a:rPr lang="en-US" sz="900" dirty="0">
                <a:hlinkClick r:id="rId5" tooltip="https://creativecommons.org/licenses/by-nc-sa/3.0/"/>
              </a:rPr>
              <a:t>CC BY-SA-NC</a:t>
            </a:r>
            <a:endParaRPr lang="en-US" sz="900" dirty="0"/>
          </a:p>
        </p:txBody>
      </p:sp>
    </p:spTree>
    <p:extLst>
      <p:ext uri="{BB962C8B-B14F-4D97-AF65-F5344CB8AC3E}">
        <p14:creationId xmlns:p14="http://schemas.microsoft.com/office/powerpoint/2010/main" val="20565412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838200" y="681037"/>
            <a:ext cx="10439400" cy="1143000"/>
          </a:xfrm>
        </p:spPr>
        <p:txBody>
          <a:bodyPr>
            <a:noAutofit/>
          </a:bodyPr>
          <a:lstStyle/>
          <a:p>
            <a:pPr eaLnBrk="1" hangingPunct="1"/>
            <a:r>
              <a:rPr lang="en-US" sz="3700" i="1" dirty="0"/>
              <a:t>HOW</a:t>
            </a:r>
            <a:r>
              <a:rPr lang="en-US" sz="3700" dirty="0"/>
              <a:t> a Message is Stated Affects How it is Received</a:t>
            </a:r>
          </a:p>
        </p:txBody>
      </p:sp>
      <p:sp>
        <p:nvSpPr>
          <p:cNvPr id="13315" name="Rectangle 3"/>
          <p:cNvSpPr>
            <a:spLocks noGrp="1" noChangeArrowheads="1"/>
          </p:cNvSpPr>
          <p:nvPr>
            <p:ph type="body" idx="1"/>
          </p:nvPr>
        </p:nvSpPr>
        <p:spPr/>
        <p:txBody>
          <a:bodyPr/>
          <a:lstStyle/>
          <a:p>
            <a:pPr algn="ctr" eaLnBrk="1" hangingPunct="1">
              <a:buFont typeface="Wingdings" pitchFamily="2" charset="2"/>
              <a:buNone/>
            </a:pPr>
            <a:endParaRPr lang="en-US" sz="2400" dirty="0">
              <a:latin typeface="Bookman Old Style" pitchFamily="18" charset="0"/>
            </a:endParaRPr>
          </a:p>
          <a:p>
            <a:pPr eaLnBrk="1" hangingPunct="1">
              <a:buFont typeface="Wingdings" pitchFamily="2" charset="2"/>
              <a:buNone/>
            </a:pPr>
            <a:r>
              <a:rPr lang="en-US" b="0" dirty="0"/>
              <a:t>A dull message delivered by a charismatic person filled with energy and enthusiasm may be received as brilliant</a:t>
            </a:r>
          </a:p>
          <a:p>
            <a:pPr eaLnBrk="1" hangingPunct="1">
              <a:buFont typeface="Wingdings" pitchFamily="2" charset="2"/>
              <a:buNone/>
            </a:pPr>
            <a:endParaRPr lang="en-US" b="0" dirty="0"/>
          </a:p>
          <a:p>
            <a:pPr eaLnBrk="1" hangingPunct="1">
              <a:buFont typeface="Wingdings" pitchFamily="2" charset="2"/>
              <a:buNone/>
            </a:pPr>
            <a:r>
              <a:rPr lang="en-US" b="0" dirty="0"/>
              <a:t>An excellent message delivered by someone who is dull may be received with a lack of enthusiasm</a:t>
            </a:r>
          </a:p>
          <a:p>
            <a:pPr eaLnBrk="1" hangingPunct="1">
              <a:buFont typeface="Wingdings" pitchFamily="2" charset="2"/>
              <a:buNone/>
            </a:pPr>
            <a:endParaRPr lang="en-US" sz="2000" dirty="0"/>
          </a:p>
          <a:p>
            <a:pPr eaLnBrk="1" hangingPunct="1">
              <a:buFont typeface="Wingdings" pitchFamily="2" charset="2"/>
              <a:buNone/>
            </a:pPr>
            <a:endParaRPr lang="en-US" sz="2000" dirty="0">
              <a:latin typeface="Bookman Old Style" pitchFamily="18" charset="0"/>
            </a:endParaRPr>
          </a:p>
          <a:p>
            <a:pPr eaLnBrk="1" hangingPunct="1"/>
            <a:endParaRPr lang="en-US" sz="2400" dirty="0"/>
          </a:p>
        </p:txBody>
      </p:sp>
      <p:pic>
        <p:nvPicPr>
          <p:cNvPr id="2" name="Graphic 1" descr="Diving outline">
            <a:extLst>
              <a:ext uri="{FF2B5EF4-FFF2-40B4-BE49-F238E27FC236}">
                <a16:creationId xmlns:a16="http://schemas.microsoft.com/office/drawing/2014/main" id="{38F59C0C-EE5E-E08C-045C-55AA3388A94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77600" y="0"/>
            <a:ext cx="914400" cy="91440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normAutofit/>
          </a:bodyPr>
          <a:lstStyle/>
          <a:p>
            <a:pPr eaLnBrk="1" hangingPunct="1"/>
            <a:r>
              <a:rPr lang="en-US" sz="3800" dirty="0"/>
              <a:t>The Communication Process: Six Steps</a:t>
            </a:r>
          </a:p>
        </p:txBody>
      </p:sp>
      <p:sp>
        <p:nvSpPr>
          <p:cNvPr id="14339" name="Rectangle 3"/>
          <p:cNvSpPr>
            <a:spLocks noGrp="1" noChangeArrowheads="1"/>
          </p:cNvSpPr>
          <p:nvPr>
            <p:ph type="body" idx="1"/>
          </p:nvPr>
        </p:nvSpPr>
        <p:spPr>
          <a:xfrm>
            <a:off x="838200" y="1825625"/>
            <a:ext cx="10941424" cy="4351338"/>
          </a:xfrm>
        </p:spPr>
        <p:txBody>
          <a:bodyPr/>
          <a:lstStyle/>
          <a:p>
            <a:pPr marL="514350" indent="-514350">
              <a:buAutoNum type="arabicPeriod"/>
            </a:pPr>
            <a:r>
              <a:rPr lang="en-US" dirty="0"/>
              <a:t>Set Communication Goals: </a:t>
            </a:r>
          </a:p>
          <a:p>
            <a:r>
              <a:rPr lang="en-US" b="0" dirty="0"/>
              <a:t>       What is the purpose of the communication? </a:t>
            </a:r>
          </a:p>
          <a:p>
            <a:pPr marL="1004888" lvl="1" indent="-533400"/>
            <a:r>
              <a:rPr lang="en-US" dirty="0"/>
              <a:t>To gather information</a:t>
            </a:r>
          </a:p>
          <a:p>
            <a:pPr marL="1004888" lvl="1" indent="-533400"/>
            <a:r>
              <a:rPr lang="en-US" dirty="0"/>
              <a:t>To instruct </a:t>
            </a:r>
          </a:p>
          <a:p>
            <a:pPr marL="1004888" lvl="1" indent="-533400"/>
            <a:r>
              <a:rPr lang="en-US" dirty="0"/>
              <a:t>To inform</a:t>
            </a:r>
          </a:p>
          <a:p>
            <a:pPr marL="1004888" lvl="1" indent="-533400"/>
            <a:r>
              <a:rPr lang="en-US" dirty="0"/>
              <a:t>To report</a:t>
            </a:r>
          </a:p>
          <a:p>
            <a:pPr marL="609600" indent="-609600"/>
            <a:r>
              <a:rPr lang="en-US" sz="2400" dirty="0">
                <a:latin typeface="Bookman Old Style" pitchFamily="18" charset="0"/>
              </a:rPr>
              <a:t>	</a:t>
            </a:r>
          </a:p>
          <a:p>
            <a:pPr marL="609600" indent="-609600"/>
            <a:endParaRPr lang="en-US" sz="2400" dirty="0">
              <a:latin typeface="Bookman Old Style" pitchFamily="18" charset="0"/>
            </a:endParaRPr>
          </a:p>
          <a:p>
            <a:pPr marL="609600" indent="-609600"/>
            <a:r>
              <a:rPr lang="en-US" sz="2400" dirty="0">
                <a:latin typeface="Bookman Old Style" pitchFamily="18" charset="0"/>
              </a:rPr>
              <a:t>	</a:t>
            </a:r>
          </a:p>
        </p:txBody>
      </p:sp>
      <p:pic>
        <p:nvPicPr>
          <p:cNvPr id="2" name="Graphic 1" descr="Diving outline">
            <a:extLst>
              <a:ext uri="{FF2B5EF4-FFF2-40B4-BE49-F238E27FC236}">
                <a16:creationId xmlns:a16="http://schemas.microsoft.com/office/drawing/2014/main" id="{098815C4-5099-7383-E285-329A41B69D0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77600" y="0"/>
            <a:ext cx="914400" cy="914400"/>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type="body" idx="1"/>
          </p:nvPr>
        </p:nvSpPr>
        <p:spPr>
          <a:xfrm>
            <a:off x="838200" y="1452282"/>
            <a:ext cx="10515600" cy="5152913"/>
          </a:xfrm>
        </p:spPr>
        <p:txBody>
          <a:bodyPr>
            <a:normAutofit/>
          </a:bodyPr>
          <a:lstStyle/>
          <a:p>
            <a:pPr marL="609600" indent="-609600">
              <a:buFont typeface="Wingdings" pitchFamily="2" charset="2"/>
              <a:buAutoNum type="arabicPeriod" startAt="2"/>
            </a:pPr>
            <a:r>
              <a:rPr lang="en-US" dirty="0"/>
              <a:t>Create the Message</a:t>
            </a:r>
          </a:p>
          <a:p>
            <a:pPr marL="814388" lvl="1" indent="-342900"/>
            <a:r>
              <a:rPr lang="en-US" dirty="0"/>
              <a:t>In a way the receiver can understand</a:t>
            </a:r>
          </a:p>
          <a:p>
            <a:pPr marL="814388" lvl="1" indent="-342900"/>
            <a:r>
              <a:rPr lang="en-US" dirty="0"/>
              <a:t>Organize the message: If there are many details, organize information using a tool</a:t>
            </a:r>
          </a:p>
          <a:p>
            <a:pPr marL="1271588" lvl="2" indent="-342900"/>
            <a:r>
              <a:rPr lang="en-US" dirty="0"/>
              <a:t>SBAR: Situation, Background, Assessment, Recommendation</a:t>
            </a:r>
          </a:p>
          <a:p>
            <a:pPr marL="1271588" lvl="2" indent="-342900"/>
            <a:r>
              <a:rPr lang="en-US" dirty="0"/>
              <a:t>DAR: Data, Action, Response</a:t>
            </a:r>
          </a:p>
          <a:p>
            <a:pPr marL="1271588" lvl="2" indent="-342900"/>
            <a:r>
              <a:rPr lang="en-US" dirty="0"/>
              <a:t>SOAP: Subjective information, Objective information, Assessment, Plan</a:t>
            </a:r>
          </a:p>
        </p:txBody>
      </p:sp>
      <p:pic>
        <p:nvPicPr>
          <p:cNvPr id="2" name="Graphic 1" descr="Diving outline">
            <a:extLst>
              <a:ext uri="{FF2B5EF4-FFF2-40B4-BE49-F238E27FC236}">
                <a16:creationId xmlns:a16="http://schemas.microsoft.com/office/drawing/2014/main" id="{92D950B1-E80D-F236-2B39-01FB4C0200E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353800" y="0"/>
            <a:ext cx="914400" cy="914400"/>
          </a:xfrm>
          <a:prstGeom prst="rect">
            <a:avLst/>
          </a:prstGeom>
        </p:spPr>
      </p:pic>
      <p:sp>
        <p:nvSpPr>
          <p:cNvPr id="3" name="Rectangle 2">
            <a:extLst>
              <a:ext uri="{FF2B5EF4-FFF2-40B4-BE49-F238E27FC236}">
                <a16:creationId xmlns:a16="http://schemas.microsoft.com/office/drawing/2014/main" id="{562376B1-1F92-03E4-896F-54BEF255C433}"/>
              </a:ext>
            </a:extLst>
          </p:cNvPr>
          <p:cNvSpPr>
            <a:spLocks noGrp="1" noChangeArrowheads="1"/>
          </p:cNvSpPr>
          <p:nvPr>
            <p:ph type="title"/>
          </p:nvPr>
        </p:nvSpPr>
        <p:spPr>
          <a:xfrm>
            <a:off x="838200" y="365125"/>
            <a:ext cx="10515600" cy="1087157"/>
          </a:xfrm>
        </p:spPr>
        <p:txBody>
          <a:bodyPr>
            <a:normAutofit/>
          </a:bodyPr>
          <a:lstStyle/>
          <a:p>
            <a:pPr eaLnBrk="1" hangingPunct="1"/>
            <a:r>
              <a:rPr lang="en-US" sz="3800" dirty="0"/>
              <a:t>The Communication Process: Six Steps</a:t>
            </a:r>
          </a:p>
        </p:txBody>
      </p:sp>
    </p:spTree>
    <p:extLst>
      <p:ext uri="{BB962C8B-B14F-4D97-AF65-F5344CB8AC3E}">
        <p14:creationId xmlns:p14="http://schemas.microsoft.com/office/powerpoint/2010/main" val="9378212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type="body" idx="1"/>
          </p:nvPr>
        </p:nvSpPr>
        <p:spPr>
          <a:xfrm>
            <a:off x="838200" y="1155009"/>
            <a:ext cx="10515600" cy="5456201"/>
          </a:xfrm>
        </p:spPr>
        <p:txBody>
          <a:bodyPr>
            <a:normAutofit/>
          </a:bodyPr>
          <a:lstStyle/>
          <a:p>
            <a:pPr marL="609600" indent="-609600">
              <a:buFont typeface="Wingdings" pitchFamily="2" charset="2"/>
              <a:buAutoNum type="arabicPeriod" startAt="2"/>
            </a:pPr>
            <a:r>
              <a:rPr lang="en-US" dirty="0"/>
              <a:t>Create the Message</a:t>
            </a:r>
          </a:p>
          <a:p>
            <a:pPr marL="814388" lvl="1" indent="-342900"/>
            <a:r>
              <a:rPr lang="en-US" dirty="0"/>
              <a:t>Ask the right kind of questions to get the depth of information desired</a:t>
            </a:r>
          </a:p>
          <a:p>
            <a:pPr lvl="2"/>
            <a:r>
              <a:rPr lang="en-US" sz="2400" dirty="0"/>
              <a:t>Closed-ended: Requires a “yes,” “no,” or very short answer</a:t>
            </a:r>
          </a:p>
          <a:p>
            <a:pPr lvl="3"/>
            <a:r>
              <a:rPr lang="en-US" sz="2200" dirty="0"/>
              <a:t>“What medication did you take?” “Did it help your headache?”</a:t>
            </a:r>
          </a:p>
          <a:p>
            <a:pPr lvl="2"/>
            <a:r>
              <a:rPr lang="en-US" sz="2400" dirty="0"/>
              <a:t>Open-ended: Invites longer answers with more information</a:t>
            </a:r>
          </a:p>
          <a:p>
            <a:pPr lvl="3"/>
            <a:r>
              <a:rPr lang="en-US" sz="2200" dirty="0"/>
              <a:t>“What is your biggest concern about….?”</a:t>
            </a:r>
          </a:p>
          <a:p>
            <a:pPr lvl="2"/>
            <a:r>
              <a:rPr lang="en-US" sz="2400" dirty="0"/>
              <a:t>Probing Questions: Open-ended and invites more details on a topic</a:t>
            </a:r>
          </a:p>
          <a:p>
            <a:pPr lvl="3"/>
            <a:r>
              <a:rPr lang="en-US" sz="2200" dirty="0"/>
              <a:t>“Can you tell me more about…?”</a:t>
            </a:r>
          </a:p>
          <a:p>
            <a:pPr lvl="2"/>
            <a:r>
              <a:rPr lang="en-US" sz="2400" dirty="0"/>
              <a:t>Leading Questions: Imply the answer we want</a:t>
            </a:r>
          </a:p>
          <a:p>
            <a:pPr lvl="3"/>
            <a:r>
              <a:rPr lang="en-US" sz="2200" dirty="0"/>
              <a:t>“You don’t mind taking your bath tomorrow, do you?”</a:t>
            </a:r>
          </a:p>
          <a:p>
            <a:pPr lvl="2"/>
            <a:r>
              <a:rPr lang="en-US" sz="2400" dirty="0"/>
              <a:t>Neutral questions: Can be answered without direction or pressure</a:t>
            </a:r>
          </a:p>
          <a:p>
            <a:pPr lvl="3"/>
            <a:r>
              <a:rPr lang="en-US" sz="2200" dirty="0"/>
              <a:t>“How do you feel about that?”</a:t>
            </a:r>
          </a:p>
        </p:txBody>
      </p:sp>
      <p:pic>
        <p:nvPicPr>
          <p:cNvPr id="2" name="Graphic 1" descr="Diving outline">
            <a:extLst>
              <a:ext uri="{FF2B5EF4-FFF2-40B4-BE49-F238E27FC236}">
                <a16:creationId xmlns:a16="http://schemas.microsoft.com/office/drawing/2014/main" id="{92D950B1-E80D-F236-2B39-01FB4C0200E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353800" y="0"/>
            <a:ext cx="914400" cy="914400"/>
          </a:xfrm>
          <a:prstGeom prst="rect">
            <a:avLst/>
          </a:prstGeom>
        </p:spPr>
      </p:pic>
      <p:sp>
        <p:nvSpPr>
          <p:cNvPr id="3" name="Rectangle 2">
            <a:extLst>
              <a:ext uri="{FF2B5EF4-FFF2-40B4-BE49-F238E27FC236}">
                <a16:creationId xmlns:a16="http://schemas.microsoft.com/office/drawing/2014/main" id="{D7A00111-928B-2027-633C-F34F9BB35F69}"/>
              </a:ext>
            </a:extLst>
          </p:cNvPr>
          <p:cNvSpPr>
            <a:spLocks noGrp="1" noChangeArrowheads="1"/>
          </p:cNvSpPr>
          <p:nvPr>
            <p:ph type="title"/>
          </p:nvPr>
        </p:nvSpPr>
        <p:spPr>
          <a:xfrm>
            <a:off x="838200" y="246790"/>
            <a:ext cx="10515600" cy="775186"/>
          </a:xfrm>
        </p:spPr>
        <p:txBody>
          <a:bodyPr>
            <a:normAutofit/>
          </a:bodyPr>
          <a:lstStyle/>
          <a:p>
            <a:pPr eaLnBrk="1" hangingPunct="1"/>
            <a:r>
              <a:rPr lang="en-US" sz="3800" dirty="0"/>
              <a:t>The Communication Process: Six Steps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type="body" idx="1"/>
          </p:nvPr>
        </p:nvSpPr>
        <p:spPr>
          <a:xfrm>
            <a:off x="838200" y="1508125"/>
            <a:ext cx="8839200" cy="4302125"/>
          </a:xfrm>
        </p:spPr>
        <p:txBody>
          <a:bodyPr/>
          <a:lstStyle/>
          <a:p>
            <a:pPr marL="609600" indent="-609600">
              <a:buFont typeface="Wingdings" pitchFamily="2" charset="2"/>
              <a:buAutoNum type="arabicPeriod" startAt="3"/>
            </a:pPr>
            <a:r>
              <a:rPr lang="en-US" dirty="0">
                <a:latin typeface="+mj-lt"/>
              </a:rPr>
              <a:t>Deliver the Message</a:t>
            </a:r>
          </a:p>
          <a:p>
            <a:pPr marL="1004888" lvl="1" indent="-533400"/>
            <a:r>
              <a:rPr lang="en-US" dirty="0">
                <a:latin typeface="+mj-lt"/>
              </a:rPr>
              <a:t>To whom is the message being delivered to?</a:t>
            </a:r>
          </a:p>
          <a:p>
            <a:pPr marL="1004888" lvl="1" indent="-533400"/>
            <a:r>
              <a:rPr lang="en-US" dirty="0">
                <a:latin typeface="+mj-lt"/>
              </a:rPr>
              <a:t>Understand family cultures and dynamics</a:t>
            </a:r>
          </a:p>
          <a:p>
            <a:pPr marL="1004888" lvl="1" indent="-533400"/>
            <a:r>
              <a:rPr lang="en-US" dirty="0">
                <a:latin typeface="+mj-lt"/>
              </a:rPr>
              <a:t>Choose the appropriate medium for the message</a:t>
            </a:r>
          </a:p>
          <a:p>
            <a:pPr marL="1462088" lvl="2" indent="-533400"/>
            <a:r>
              <a:rPr lang="en-US" dirty="0">
                <a:latin typeface="+mj-lt"/>
              </a:rPr>
              <a:t>Face-to-face</a:t>
            </a:r>
          </a:p>
          <a:p>
            <a:pPr marL="1462088" lvl="2" indent="-533400"/>
            <a:r>
              <a:rPr lang="en-US" dirty="0">
                <a:latin typeface="+mj-lt"/>
              </a:rPr>
              <a:t>Email</a:t>
            </a:r>
          </a:p>
          <a:p>
            <a:pPr marL="1462088" lvl="2" indent="-533400"/>
            <a:r>
              <a:rPr lang="en-US" dirty="0">
                <a:latin typeface="+mj-lt"/>
              </a:rPr>
              <a:t>Instant message</a:t>
            </a:r>
          </a:p>
          <a:p>
            <a:pPr marL="1462088" lvl="2" indent="-533400"/>
            <a:r>
              <a:rPr lang="en-US" dirty="0">
                <a:latin typeface="+mj-lt"/>
              </a:rPr>
              <a:t>Social media</a:t>
            </a:r>
          </a:p>
          <a:p>
            <a:pPr marL="1462088" lvl="2" indent="-533400"/>
            <a:r>
              <a:rPr lang="en-US" dirty="0">
                <a:latin typeface="+mj-lt"/>
              </a:rPr>
              <a:t>Others?</a:t>
            </a:r>
          </a:p>
          <a:p>
            <a:pPr marL="1004888" lvl="1" indent="-533400">
              <a:buNone/>
            </a:pPr>
            <a:endParaRPr lang="en-US" sz="2000" dirty="0">
              <a:latin typeface="Bookman Old Style" pitchFamily="18" charset="0"/>
            </a:endParaRPr>
          </a:p>
        </p:txBody>
      </p:sp>
      <p:pic>
        <p:nvPicPr>
          <p:cNvPr id="2" name="Graphic 1" descr="Diving outline">
            <a:extLst>
              <a:ext uri="{FF2B5EF4-FFF2-40B4-BE49-F238E27FC236}">
                <a16:creationId xmlns:a16="http://schemas.microsoft.com/office/drawing/2014/main" id="{1B5495E8-17B9-AE0A-CB58-D15908E0803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77600" y="0"/>
            <a:ext cx="914400" cy="914400"/>
          </a:xfrm>
          <a:prstGeom prst="rect">
            <a:avLst/>
          </a:prstGeom>
        </p:spPr>
      </p:pic>
      <p:pic>
        <p:nvPicPr>
          <p:cNvPr id="7" name="Picture 6" descr="A cartoon character running with a yellow envelope&#10;&#10;Description automatically generated">
            <a:extLst>
              <a:ext uri="{FF2B5EF4-FFF2-40B4-BE49-F238E27FC236}">
                <a16:creationId xmlns:a16="http://schemas.microsoft.com/office/drawing/2014/main" id="{61B78552-CCEC-A640-2EF2-7B100D2DE925}"/>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7542679" y="1047750"/>
            <a:ext cx="4762500" cy="4762500"/>
          </a:xfrm>
          <a:prstGeom prst="rect">
            <a:avLst/>
          </a:prstGeom>
        </p:spPr>
      </p:pic>
      <p:sp>
        <p:nvSpPr>
          <p:cNvPr id="8" name="TextBox 7">
            <a:extLst>
              <a:ext uri="{FF2B5EF4-FFF2-40B4-BE49-F238E27FC236}">
                <a16:creationId xmlns:a16="http://schemas.microsoft.com/office/drawing/2014/main" id="{33F23E8F-8DF0-B2E2-DEA2-267C5AA03C3B}"/>
              </a:ext>
            </a:extLst>
          </p:cNvPr>
          <p:cNvSpPr txBox="1"/>
          <p:nvPr/>
        </p:nvSpPr>
        <p:spPr>
          <a:xfrm>
            <a:off x="8403291" y="5579418"/>
            <a:ext cx="3580728" cy="230832"/>
          </a:xfrm>
          <a:prstGeom prst="rect">
            <a:avLst/>
          </a:prstGeom>
          <a:noFill/>
        </p:spPr>
        <p:txBody>
          <a:bodyPr wrap="square" rtlCol="0">
            <a:spAutoFit/>
          </a:bodyPr>
          <a:lstStyle/>
          <a:p>
            <a:r>
              <a:rPr lang="en-US" sz="900" dirty="0">
                <a:hlinkClick r:id="rId6" tooltip="https://www.recantodasletras.com.br/poesias-de-reflexao/7279898"/>
              </a:rPr>
              <a:t>This Photo</a:t>
            </a:r>
            <a:r>
              <a:rPr lang="en-US" sz="900" dirty="0"/>
              <a:t> by Unknown Author is licensed under </a:t>
            </a:r>
            <a:r>
              <a:rPr lang="en-US" sz="900" dirty="0">
                <a:hlinkClick r:id="rId7" tooltip="https://creativecommons.org/licenses/by-nc-nd/3.0/"/>
              </a:rPr>
              <a:t>CC BY-NC-ND</a:t>
            </a:r>
            <a:endParaRPr lang="en-US" sz="900" dirty="0"/>
          </a:p>
        </p:txBody>
      </p:sp>
      <p:sp>
        <p:nvSpPr>
          <p:cNvPr id="9" name="Rectangle 2">
            <a:extLst>
              <a:ext uri="{FF2B5EF4-FFF2-40B4-BE49-F238E27FC236}">
                <a16:creationId xmlns:a16="http://schemas.microsoft.com/office/drawing/2014/main" id="{85998D47-31BC-3CCE-7FAA-28D48E142967}"/>
              </a:ext>
            </a:extLst>
          </p:cNvPr>
          <p:cNvSpPr>
            <a:spLocks noGrp="1" noChangeArrowheads="1"/>
          </p:cNvSpPr>
          <p:nvPr>
            <p:ph type="title"/>
          </p:nvPr>
        </p:nvSpPr>
        <p:spPr>
          <a:xfrm>
            <a:off x="838200" y="246790"/>
            <a:ext cx="10515600" cy="775186"/>
          </a:xfrm>
        </p:spPr>
        <p:txBody>
          <a:bodyPr>
            <a:normAutofit/>
          </a:bodyPr>
          <a:lstStyle/>
          <a:p>
            <a:pPr eaLnBrk="1" hangingPunct="1"/>
            <a:r>
              <a:rPr lang="en-US" sz="3800" dirty="0"/>
              <a:t>The Communication Process: Six Steps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43B41-2630-642A-DDEA-6D3530151957}"/>
              </a:ext>
            </a:extLst>
          </p:cNvPr>
          <p:cNvSpPr>
            <a:spLocks noGrp="1"/>
          </p:cNvSpPr>
          <p:nvPr>
            <p:ph type="title"/>
          </p:nvPr>
        </p:nvSpPr>
        <p:spPr>
          <a:xfrm>
            <a:off x="838200" y="282829"/>
            <a:ext cx="10515600" cy="704723"/>
          </a:xfrm>
        </p:spPr>
        <p:txBody>
          <a:bodyPr/>
          <a:lstStyle/>
          <a:p>
            <a:pPr algn="ctr"/>
            <a:r>
              <a:rPr lang="en-US" dirty="0"/>
              <a:t>Vocabulary List</a:t>
            </a:r>
          </a:p>
        </p:txBody>
      </p:sp>
      <p:sp>
        <p:nvSpPr>
          <p:cNvPr id="3" name="Content Placeholder 2">
            <a:extLst>
              <a:ext uri="{FF2B5EF4-FFF2-40B4-BE49-F238E27FC236}">
                <a16:creationId xmlns:a16="http://schemas.microsoft.com/office/drawing/2014/main" id="{99039FAB-4A02-4137-BADF-FE7929CE60FE}"/>
              </a:ext>
            </a:extLst>
          </p:cNvPr>
          <p:cNvSpPr>
            <a:spLocks noGrp="1"/>
          </p:cNvSpPr>
          <p:nvPr>
            <p:ph idx="1"/>
          </p:nvPr>
        </p:nvSpPr>
        <p:spPr>
          <a:xfrm>
            <a:off x="385572" y="1124713"/>
            <a:ext cx="11420856" cy="5313298"/>
          </a:xfrm>
        </p:spPr>
        <p:txBody>
          <a:bodyPr vert="horz" lIns="91440" tIns="45720" rIns="91440" bIns="45720" rtlCol="0" anchor="t">
            <a:normAutofit/>
          </a:bodyPr>
          <a:lstStyle/>
          <a:p>
            <a:r>
              <a:rPr lang="en-US" sz="2400" dirty="0"/>
              <a:t>Active Listening: </a:t>
            </a:r>
            <a:r>
              <a:rPr lang="en-US" sz="2400" b="0" dirty="0"/>
              <a:t>Listening to a person by providing feedback, sending listening signs, and asking questions. Listening that is not passive</a:t>
            </a:r>
            <a:endParaRPr lang="en-US" sz="2400" b="0" dirty="0">
              <a:ea typeface="Calibri"/>
              <a:cs typeface="Calibri"/>
            </a:endParaRPr>
          </a:p>
          <a:p>
            <a:r>
              <a:rPr lang="en-US" sz="2400" dirty="0"/>
              <a:t> </a:t>
            </a:r>
            <a:endParaRPr lang="en-US" sz="2400" dirty="0">
              <a:ea typeface="Calibri"/>
              <a:cs typeface="Calibri"/>
            </a:endParaRPr>
          </a:p>
          <a:p>
            <a:r>
              <a:rPr lang="en-US" sz="2400" dirty="0"/>
              <a:t>Barrier: </a:t>
            </a:r>
            <a:r>
              <a:rPr lang="en-US" sz="2400" b="0" dirty="0">
                <a:solidFill>
                  <a:srgbClr val="003C66"/>
                </a:solidFill>
              </a:rPr>
              <a:t>An obstacle that gets in the way of effective communication</a:t>
            </a:r>
            <a:endParaRPr lang="en-US" sz="2400" b="0" dirty="0">
              <a:ea typeface="Calibri"/>
              <a:cs typeface="Calibri"/>
            </a:endParaRPr>
          </a:p>
          <a:p>
            <a:r>
              <a:rPr lang="en-US" sz="2400" dirty="0"/>
              <a:t> </a:t>
            </a:r>
            <a:endParaRPr lang="en-US" sz="2400" dirty="0">
              <a:ea typeface="Calibri"/>
              <a:cs typeface="Calibri"/>
            </a:endParaRPr>
          </a:p>
          <a:p>
            <a:r>
              <a:rPr lang="en-US" sz="2400" dirty="0"/>
              <a:t>Bias: </a:t>
            </a:r>
            <a:r>
              <a:rPr lang="en-US" sz="2400" b="0" dirty="0"/>
              <a:t>A tendency or prejudice toward or against something or someone</a:t>
            </a:r>
            <a:endParaRPr lang="en-US" sz="2400" b="0" dirty="0">
              <a:ea typeface="Calibri"/>
              <a:cs typeface="Calibri"/>
            </a:endParaRPr>
          </a:p>
          <a:p>
            <a:endParaRPr lang="en-US" sz="2400" dirty="0">
              <a:ea typeface="Calibri"/>
              <a:cs typeface="Calibri"/>
            </a:endParaRPr>
          </a:p>
          <a:p>
            <a:r>
              <a:rPr lang="en-US" sz="2400" dirty="0"/>
              <a:t>Body Language: </a:t>
            </a:r>
            <a:r>
              <a:rPr lang="en-US" sz="2400" b="0" dirty="0"/>
              <a:t>The use of body and facial positions and movement to send a message. Nonverbal communication.</a:t>
            </a:r>
            <a:endParaRPr lang="en-US" sz="2400" b="0" dirty="0">
              <a:ea typeface="Calibri"/>
              <a:cs typeface="Calibri"/>
            </a:endParaRPr>
          </a:p>
          <a:p>
            <a:r>
              <a:rPr lang="en-US" sz="2400" dirty="0"/>
              <a:t> </a:t>
            </a:r>
            <a:endParaRPr lang="en-US" sz="2400" dirty="0">
              <a:ea typeface="Calibri"/>
              <a:cs typeface="Calibri"/>
            </a:endParaRPr>
          </a:p>
          <a:p>
            <a:r>
              <a:rPr lang="en-US" sz="2400" dirty="0"/>
              <a:t>Chain of Command: </a:t>
            </a:r>
            <a:r>
              <a:rPr lang="en-US" sz="2400" b="0" dirty="0"/>
              <a:t>The organization of employees in which each person reports to a superior who, in turn, reports to another superior at the next higher level</a:t>
            </a:r>
            <a:endParaRPr lang="en-US" sz="2400" b="0" dirty="0">
              <a:ea typeface="Calibri"/>
              <a:cs typeface="Calibri"/>
            </a:endParaRPr>
          </a:p>
          <a:p>
            <a:endParaRPr lang="en-US" dirty="0"/>
          </a:p>
          <a:p>
            <a:endParaRPr lang="en-US" dirty="0"/>
          </a:p>
        </p:txBody>
      </p:sp>
    </p:spTree>
    <p:extLst>
      <p:ext uri="{BB962C8B-B14F-4D97-AF65-F5344CB8AC3E}">
        <p14:creationId xmlns:p14="http://schemas.microsoft.com/office/powerpoint/2010/main" val="84904057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p:cNvSpPr>
            <a:spLocks noGrp="1" noChangeArrowheads="1"/>
          </p:cNvSpPr>
          <p:nvPr>
            <p:ph type="body" idx="1"/>
          </p:nvPr>
        </p:nvSpPr>
        <p:spPr>
          <a:xfrm>
            <a:off x="621647" y="1536728"/>
            <a:ext cx="10515600" cy="4351338"/>
          </a:xfrm>
        </p:spPr>
        <p:txBody>
          <a:bodyPr/>
          <a:lstStyle/>
          <a:p>
            <a:pPr marL="609600" indent="-609600">
              <a:buFont typeface="Wingdings" pitchFamily="2" charset="2"/>
              <a:buAutoNum type="arabicPeriod" startAt="4"/>
            </a:pPr>
            <a:r>
              <a:rPr lang="en-US" dirty="0"/>
              <a:t>Listen to the Response</a:t>
            </a:r>
          </a:p>
          <a:p>
            <a:pPr marL="1004888" lvl="1" indent="-533400"/>
            <a:r>
              <a:rPr lang="en-US" dirty="0"/>
              <a:t>Concentration</a:t>
            </a:r>
          </a:p>
          <a:p>
            <a:pPr marL="1462088" lvl="2" indent="-533400"/>
            <a:r>
              <a:rPr lang="en-US" dirty="0"/>
              <a:t>Focus on the feedback versus thinking of the next thing to say</a:t>
            </a:r>
          </a:p>
          <a:p>
            <a:pPr marL="1004888" lvl="1" indent="-533400"/>
            <a:r>
              <a:rPr lang="en-US" dirty="0"/>
              <a:t>Attention</a:t>
            </a:r>
          </a:p>
          <a:p>
            <a:pPr marL="1462088" lvl="2" indent="-533400"/>
            <a:r>
              <a:rPr lang="en-US" dirty="0"/>
              <a:t>Actively listen to the feedback</a:t>
            </a:r>
          </a:p>
          <a:p>
            <a:pPr marL="1004888" lvl="1" indent="-533400"/>
            <a:r>
              <a:rPr lang="en-US" dirty="0"/>
              <a:t>Observation</a:t>
            </a:r>
          </a:p>
          <a:p>
            <a:pPr marL="1462088" lvl="2" indent="-533400"/>
            <a:r>
              <a:rPr lang="en-US" dirty="0"/>
              <a:t>What type of nonverbal cues is the receiver sending?</a:t>
            </a:r>
          </a:p>
        </p:txBody>
      </p:sp>
      <p:pic>
        <p:nvPicPr>
          <p:cNvPr id="2" name="Graphic 1" descr="Diving outline">
            <a:extLst>
              <a:ext uri="{FF2B5EF4-FFF2-40B4-BE49-F238E27FC236}">
                <a16:creationId xmlns:a16="http://schemas.microsoft.com/office/drawing/2014/main" id="{506907F3-9F83-2ABA-7736-9E1BB3CB4AA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77600" y="0"/>
            <a:ext cx="914400" cy="914400"/>
          </a:xfrm>
          <a:prstGeom prst="rect">
            <a:avLst/>
          </a:prstGeom>
        </p:spPr>
      </p:pic>
      <p:pic>
        <p:nvPicPr>
          <p:cNvPr id="4" name="Picture 3" descr="A dog with large ears&#10;&#10;Description automatically generated">
            <a:extLst>
              <a:ext uri="{FF2B5EF4-FFF2-40B4-BE49-F238E27FC236}">
                <a16:creationId xmlns:a16="http://schemas.microsoft.com/office/drawing/2014/main" id="{111E660A-A7DD-A370-F980-52686477A538}"/>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8639175" y="1881187"/>
            <a:ext cx="3095625" cy="30956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TextBox 4">
            <a:extLst>
              <a:ext uri="{FF2B5EF4-FFF2-40B4-BE49-F238E27FC236}">
                <a16:creationId xmlns:a16="http://schemas.microsoft.com/office/drawing/2014/main" id="{7722676D-18CC-C9CC-68F7-FF20F114FF3D}"/>
              </a:ext>
            </a:extLst>
          </p:cNvPr>
          <p:cNvSpPr txBox="1"/>
          <p:nvPr/>
        </p:nvSpPr>
        <p:spPr>
          <a:xfrm>
            <a:off x="8639175" y="5090440"/>
            <a:ext cx="3095625" cy="230832"/>
          </a:xfrm>
          <a:prstGeom prst="rect">
            <a:avLst/>
          </a:prstGeom>
          <a:noFill/>
        </p:spPr>
        <p:txBody>
          <a:bodyPr wrap="square" rtlCol="0">
            <a:spAutoFit/>
          </a:bodyPr>
          <a:lstStyle/>
          <a:p>
            <a:r>
              <a:rPr lang="en-US" sz="900" dirty="0">
                <a:hlinkClick r:id="rId6" tooltip="https://skryfblok.blogspot.com/2012/03/random-pictures.html"/>
              </a:rPr>
              <a:t>This Photo</a:t>
            </a:r>
            <a:r>
              <a:rPr lang="en-US" sz="900" dirty="0"/>
              <a:t> by Unknown Author is licensed under </a:t>
            </a:r>
            <a:r>
              <a:rPr lang="en-US" sz="900" dirty="0">
                <a:hlinkClick r:id="rId7" tooltip="https://creativecommons.org/licenses/by-sa/3.0/"/>
              </a:rPr>
              <a:t>CC BY-SA</a:t>
            </a:r>
            <a:endParaRPr lang="en-US" sz="900" dirty="0"/>
          </a:p>
        </p:txBody>
      </p:sp>
      <p:sp>
        <p:nvSpPr>
          <p:cNvPr id="6" name="Rectangle 2">
            <a:extLst>
              <a:ext uri="{FF2B5EF4-FFF2-40B4-BE49-F238E27FC236}">
                <a16:creationId xmlns:a16="http://schemas.microsoft.com/office/drawing/2014/main" id="{0864B227-C980-E23C-B2FB-504068C1F155}"/>
              </a:ext>
            </a:extLst>
          </p:cNvPr>
          <p:cNvSpPr>
            <a:spLocks noGrp="1" noChangeArrowheads="1"/>
          </p:cNvSpPr>
          <p:nvPr>
            <p:ph type="title"/>
          </p:nvPr>
        </p:nvSpPr>
        <p:spPr>
          <a:xfrm>
            <a:off x="621647" y="457200"/>
            <a:ext cx="10515600" cy="775186"/>
          </a:xfrm>
        </p:spPr>
        <p:txBody>
          <a:bodyPr>
            <a:normAutofit/>
          </a:bodyPr>
          <a:lstStyle/>
          <a:p>
            <a:pPr eaLnBrk="1" hangingPunct="1"/>
            <a:r>
              <a:rPr lang="en-US" sz="3800" dirty="0"/>
              <a:t>The Communication Process: Six Steps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diagram of a good quality&#10;&#10;Description automatically generated with medium confidence">
            <a:extLst>
              <a:ext uri="{FF2B5EF4-FFF2-40B4-BE49-F238E27FC236}">
                <a16:creationId xmlns:a16="http://schemas.microsoft.com/office/drawing/2014/main" id="{5F7B04D2-B139-6581-77D4-023BC544CA95}"/>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5982070" y="1742106"/>
            <a:ext cx="6096000" cy="3614230"/>
          </a:xfrm>
          <a:prstGeom prst="rect">
            <a:avLst/>
          </a:prstGeom>
        </p:spPr>
      </p:pic>
      <p:sp>
        <p:nvSpPr>
          <p:cNvPr id="18435" name="Rectangle 3"/>
          <p:cNvSpPr>
            <a:spLocks noGrp="1" noChangeArrowheads="1"/>
          </p:cNvSpPr>
          <p:nvPr>
            <p:ph type="body" idx="1"/>
          </p:nvPr>
        </p:nvSpPr>
        <p:spPr>
          <a:xfrm>
            <a:off x="591671" y="1633675"/>
            <a:ext cx="6096000" cy="4351338"/>
          </a:xfrm>
        </p:spPr>
        <p:txBody>
          <a:bodyPr/>
          <a:lstStyle/>
          <a:p>
            <a:pPr marL="609600" indent="-609600">
              <a:buFont typeface="Wingdings" pitchFamily="2" charset="2"/>
              <a:buAutoNum type="arabicPeriod" startAt="5"/>
            </a:pPr>
            <a:r>
              <a:rPr lang="en-US" dirty="0"/>
              <a:t>Offer Feedback &amp; Seek Clarification</a:t>
            </a:r>
          </a:p>
          <a:p>
            <a:pPr marL="1004888" lvl="1" indent="-533400"/>
            <a:r>
              <a:rPr lang="en-US" dirty="0"/>
              <a:t>Paraphrasing</a:t>
            </a:r>
          </a:p>
          <a:p>
            <a:pPr marL="1004888" lvl="1" indent="-533400"/>
            <a:r>
              <a:rPr lang="en-US" dirty="0"/>
              <a:t>Reflecting</a:t>
            </a:r>
          </a:p>
          <a:p>
            <a:pPr marL="1004888" lvl="1" indent="-533400"/>
            <a:r>
              <a:rPr lang="en-US" dirty="0"/>
              <a:t>Request clarification &amp; additional information</a:t>
            </a:r>
          </a:p>
          <a:p>
            <a:pPr marL="1004888" lvl="1" indent="-533400"/>
            <a:r>
              <a:rPr lang="en-US" dirty="0"/>
              <a:t>Request examples</a:t>
            </a:r>
          </a:p>
        </p:txBody>
      </p:sp>
      <p:pic>
        <p:nvPicPr>
          <p:cNvPr id="2" name="Graphic 1" descr="Diving outline">
            <a:extLst>
              <a:ext uri="{FF2B5EF4-FFF2-40B4-BE49-F238E27FC236}">
                <a16:creationId xmlns:a16="http://schemas.microsoft.com/office/drawing/2014/main" id="{4C2CD7A3-AE9C-4BE9-F598-920D6136704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277600" y="0"/>
            <a:ext cx="914400" cy="914400"/>
          </a:xfrm>
          <a:prstGeom prst="rect">
            <a:avLst/>
          </a:prstGeom>
        </p:spPr>
      </p:pic>
      <p:sp>
        <p:nvSpPr>
          <p:cNvPr id="3" name="Rectangle 2">
            <a:extLst>
              <a:ext uri="{FF2B5EF4-FFF2-40B4-BE49-F238E27FC236}">
                <a16:creationId xmlns:a16="http://schemas.microsoft.com/office/drawing/2014/main" id="{CDDDE51C-7615-D52A-0F51-95324F87F0A9}"/>
              </a:ext>
            </a:extLst>
          </p:cNvPr>
          <p:cNvSpPr>
            <a:spLocks noGrp="1" noChangeArrowheads="1"/>
          </p:cNvSpPr>
          <p:nvPr>
            <p:ph type="title"/>
          </p:nvPr>
        </p:nvSpPr>
        <p:spPr>
          <a:xfrm>
            <a:off x="838200" y="365126"/>
            <a:ext cx="10515600" cy="1011854"/>
          </a:xfrm>
        </p:spPr>
        <p:txBody>
          <a:bodyPr>
            <a:normAutofit/>
          </a:bodyPr>
          <a:lstStyle/>
          <a:p>
            <a:pPr eaLnBrk="1" hangingPunct="1"/>
            <a:r>
              <a:rPr lang="en-US" sz="3800" dirty="0"/>
              <a:t>The Communication Process: Six Steps</a:t>
            </a:r>
          </a:p>
        </p:txBody>
      </p:sp>
      <p:sp>
        <p:nvSpPr>
          <p:cNvPr id="9" name="TextBox 8">
            <a:extLst>
              <a:ext uri="{FF2B5EF4-FFF2-40B4-BE49-F238E27FC236}">
                <a16:creationId xmlns:a16="http://schemas.microsoft.com/office/drawing/2014/main" id="{E3D0E09E-65D0-892E-3A1A-09C1432E373A}"/>
              </a:ext>
            </a:extLst>
          </p:cNvPr>
          <p:cNvSpPr txBox="1"/>
          <p:nvPr/>
        </p:nvSpPr>
        <p:spPr>
          <a:xfrm>
            <a:off x="7400695" y="5324426"/>
            <a:ext cx="3258749" cy="230832"/>
          </a:xfrm>
          <a:prstGeom prst="rect">
            <a:avLst/>
          </a:prstGeom>
          <a:noFill/>
        </p:spPr>
        <p:txBody>
          <a:bodyPr wrap="square" rtlCol="0">
            <a:spAutoFit/>
          </a:bodyPr>
          <a:lstStyle/>
          <a:p>
            <a:r>
              <a:rPr lang="en-US" sz="900" dirty="0">
                <a:hlinkClick r:id="rId4" tooltip="https://pressbooks.bccampus.ca/lucindaatwood/chapter/chapter-3/"/>
              </a:rPr>
              <a:t>This Photo</a:t>
            </a:r>
            <a:r>
              <a:rPr lang="en-US" sz="900" dirty="0"/>
              <a:t> by Unknown Author is licensed under </a:t>
            </a:r>
            <a:r>
              <a:rPr lang="en-US" sz="900" dirty="0">
                <a:hlinkClick r:id="rId7" tooltip="https://creativecommons.org/licenses/by-nc/3.0/"/>
              </a:rPr>
              <a:t>CC BY-NC</a:t>
            </a:r>
            <a:endParaRPr lang="en-US" sz="90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3"/>
          <p:cNvSpPr>
            <a:spLocks noGrp="1" noChangeArrowheads="1"/>
          </p:cNvSpPr>
          <p:nvPr>
            <p:ph type="body" idx="1"/>
          </p:nvPr>
        </p:nvSpPr>
        <p:spPr/>
        <p:txBody>
          <a:bodyPr/>
          <a:lstStyle/>
          <a:p>
            <a:pPr marL="609600" indent="-609600">
              <a:buFont typeface="Wingdings" pitchFamily="2" charset="2"/>
              <a:buAutoNum type="arabicPeriod" startAt="6"/>
            </a:pPr>
            <a:r>
              <a:rPr lang="en-US" dirty="0"/>
              <a:t>Evaluate the Encounter</a:t>
            </a:r>
          </a:p>
          <a:p>
            <a:pPr marL="1004888" lvl="1" indent="-533400"/>
            <a:r>
              <a:rPr lang="en-US" dirty="0"/>
              <a:t>Were communication goals met?</a:t>
            </a:r>
          </a:p>
          <a:p>
            <a:pPr marL="1004888" lvl="1" indent="-533400"/>
            <a:r>
              <a:rPr lang="en-US" dirty="0"/>
              <a:t>Did the receiver understand the message the way it was intended?</a:t>
            </a:r>
          </a:p>
          <a:p>
            <a:pPr marL="1004888" lvl="1" indent="-533400"/>
            <a:r>
              <a:rPr lang="en-US" dirty="0"/>
              <a:t>Was the information needed obtained?</a:t>
            </a:r>
          </a:p>
          <a:p>
            <a:pPr marL="1004888" lvl="1" indent="-533400"/>
            <a:r>
              <a:rPr lang="en-US" dirty="0"/>
              <a:t>If goals were not met, evaluate:</a:t>
            </a:r>
          </a:p>
          <a:p>
            <a:pPr lvl="2"/>
            <a:r>
              <a:rPr lang="en-US" sz="2300" dirty="0"/>
              <a:t>Which part was misunderstood?</a:t>
            </a:r>
          </a:p>
          <a:p>
            <a:pPr lvl="2" eaLnBrk="1" hangingPunct="1"/>
            <a:r>
              <a:rPr lang="en-US" sz="2300" dirty="0"/>
              <a:t>Were messages clearly stated?</a:t>
            </a:r>
          </a:p>
          <a:p>
            <a:pPr lvl="2" eaLnBrk="1" hangingPunct="1"/>
            <a:r>
              <a:rPr lang="en-US" sz="2300" dirty="0"/>
              <a:t>Were both parties actively listening?</a:t>
            </a:r>
          </a:p>
        </p:txBody>
      </p:sp>
      <p:pic>
        <p:nvPicPr>
          <p:cNvPr id="2" name="Graphic 1" descr="Diving outline">
            <a:extLst>
              <a:ext uri="{FF2B5EF4-FFF2-40B4-BE49-F238E27FC236}">
                <a16:creationId xmlns:a16="http://schemas.microsoft.com/office/drawing/2014/main" id="{A19475B3-23AE-7C83-C444-E84E5AF5D5B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77600" y="0"/>
            <a:ext cx="914400" cy="914400"/>
          </a:xfrm>
          <a:prstGeom prst="rect">
            <a:avLst/>
          </a:prstGeom>
        </p:spPr>
      </p:pic>
      <p:sp>
        <p:nvSpPr>
          <p:cNvPr id="3" name="Rectangle 2">
            <a:extLst>
              <a:ext uri="{FF2B5EF4-FFF2-40B4-BE49-F238E27FC236}">
                <a16:creationId xmlns:a16="http://schemas.microsoft.com/office/drawing/2014/main" id="{EFD66ED3-7CFE-682F-020F-5CDAE51E42A9}"/>
              </a:ext>
            </a:extLst>
          </p:cNvPr>
          <p:cNvSpPr>
            <a:spLocks noGrp="1" noChangeArrowheads="1"/>
          </p:cNvSpPr>
          <p:nvPr>
            <p:ph type="title"/>
          </p:nvPr>
        </p:nvSpPr>
        <p:spPr>
          <a:xfrm>
            <a:off x="838200" y="365125"/>
            <a:ext cx="10515600" cy="1044127"/>
          </a:xfrm>
        </p:spPr>
        <p:txBody>
          <a:bodyPr>
            <a:normAutofit/>
          </a:bodyPr>
          <a:lstStyle/>
          <a:p>
            <a:pPr eaLnBrk="1" hangingPunct="1"/>
            <a:r>
              <a:rPr lang="en-US" sz="3800" dirty="0"/>
              <a:t>The Communication Process: Six Steps</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ormAutofit/>
          </a:bodyPr>
          <a:lstStyle/>
          <a:p>
            <a:pPr eaLnBrk="1" hangingPunct="1"/>
            <a:r>
              <a:rPr lang="en-US" sz="3800" dirty="0"/>
              <a:t>Offensive Language Versus Acceptable Language</a:t>
            </a:r>
          </a:p>
        </p:txBody>
      </p:sp>
      <p:sp>
        <p:nvSpPr>
          <p:cNvPr id="30723" name="Rectangle 3"/>
          <p:cNvSpPr>
            <a:spLocks noGrp="1" noChangeArrowheads="1"/>
          </p:cNvSpPr>
          <p:nvPr>
            <p:ph type="body" idx="1"/>
          </p:nvPr>
        </p:nvSpPr>
        <p:spPr>
          <a:xfrm>
            <a:off x="839788" y="1681163"/>
            <a:ext cx="5157787" cy="577943"/>
          </a:xfrm>
        </p:spPr>
        <p:txBody>
          <a:bodyPr>
            <a:normAutofit/>
          </a:bodyPr>
          <a:lstStyle/>
          <a:p>
            <a:pPr eaLnBrk="1" hangingPunct="1"/>
            <a:r>
              <a:rPr lang="en-US" sz="2400" dirty="0"/>
              <a:t>Offe</a:t>
            </a:r>
            <a:r>
              <a:rPr lang="en-US" dirty="0"/>
              <a:t>nsive</a:t>
            </a:r>
            <a:endParaRPr lang="en-US" sz="2400" dirty="0"/>
          </a:p>
        </p:txBody>
      </p:sp>
      <p:sp>
        <p:nvSpPr>
          <p:cNvPr id="3" name="Content Placeholder 2">
            <a:extLst>
              <a:ext uri="{FF2B5EF4-FFF2-40B4-BE49-F238E27FC236}">
                <a16:creationId xmlns:a16="http://schemas.microsoft.com/office/drawing/2014/main" id="{4BA432A4-A4BC-E01A-4C14-46800332C816}"/>
              </a:ext>
            </a:extLst>
          </p:cNvPr>
          <p:cNvSpPr>
            <a:spLocks noGrp="1"/>
          </p:cNvSpPr>
          <p:nvPr>
            <p:ph sz="half" idx="2"/>
          </p:nvPr>
        </p:nvSpPr>
        <p:spPr/>
        <p:txBody>
          <a:bodyPr>
            <a:normAutofit fontScale="92500"/>
          </a:bodyPr>
          <a:lstStyle/>
          <a:p>
            <a:pPr eaLnBrk="1" hangingPunct="1"/>
            <a:r>
              <a:rPr lang="en-US" sz="2800" b="0" dirty="0"/>
              <a:t>Disabled person   </a:t>
            </a:r>
          </a:p>
          <a:p>
            <a:pPr eaLnBrk="1" hangingPunct="1"/>
            <a:r>
              <a:rPr lang="en-US" sz="2800" b="0" dirty="0"/>
              <a:t>Blind person</a:t>
            </a:r>
          </a:p>
          <a:p>
            <a:pPr eaLnBrk="1" hangingPunct="1"/>
            <a:r>
              <a:rPr lang="en-US" sz="2800" b="0" dirty="0"/>
              <a:t>Deaf person</a:t>
            </a:r>
          </a:p>
          <a:p>
            <a:pPr eaLnBrk="1" hangingPunct="1"/>
            <a:r>
              <a:rPr lang="en-US" sz="2800" b="0" dirty="0"/>
              <a:t>Crippled</a:t>
            </a:r>
          </a:p>
          <a:p>
            <a:pPr eaLnBrk="1" hangingPunct="1"/>
            <a:r>
              <a:rPr lang="en-US" sz="2800" b="0" dirty="0"/>
              <a:t>Crazy or Nuts</a:t>
            </a:r>
          </a:p>
          <a:p>
            <a:pPr eaLnBrk="1" hangingPunct="1"/>
            <a:r>
              <a:rPr lang="en-US" sz="2800" b="0" dirty="0"/>
              <a:t>Fit</a:t>
            </a:r>
          </a:p>
          <a:p>
            <a:pPr eaLnBrk="1" hangingPunct="1"/>
            <a:r>
              <a:rPr lang="en-US" sz="2800" b="0" dirty="0"/>
              <a:t>Retarded    </a:t>
            </a:r>
            <a:endParaRPr lang="en-US" dirty="0"/>
          </a:p>
        </p:txBody>
      </p:sp>
      <p:sp>
        <p:nvSpPr>
          <p:cNvPr id="4" name="Text Placeholder 3">
            <a:extLst>
              <a:ext uri="{FF2B5EF4-FFF2-40B4-BE49-F238E27FC236}">
                <a16:creationId xmlns:a16="http://schemas.microsoft.com/office/drawing/2014/main" id="{6D6CF544-E057-5A70-1BFA-7265756AD95C}"/>
              </a:ext>
            </a:extLst>
          </p:cNvPr>
          <p:cNvSpPr>
            <a:spLocks noGrp="1"/>
          </p:cNvSpPr>
          <p:nvPr>
            <p:ph type="body" sz="quarter" idx="3"/>
          </p:nvPr>
        </p:nvSpPr>
        <p:spPr>
          <a:xfrm>
            <a:off x="6172200" y="1681163"/>
            <a:ext cx="5183188" cy="577943"/>
          </a:xfrm>
        </p:spPr>
        <p:txBody>
          <a:bodyPr>
            <a:normAutofit/>
          </a:bodyPr>
          <a:lstStyle/>
          <a:p>
            <a:r>
              <a:rPr lang="en-US" dirty="0"/>
              <a:t>Acceptable</a:t>
            </a:r>
          </a:p>
        </p:txBody>
      </p:sp>
      <p:sp>
        <p:nvSpPr>
          <p:cNvPr id="5" name="Content Placeholder 4">
            <a:extLst>
              <a:ext uri="{FF2B5EF4-FFF2-40B4-BE49-F238E27FC236}">
                <a16:creationId xmlns:a16="http://schemas.microsoft.com/office/drawing/2014/main" id="{0FFEA17D-C0FD-0B90-671C-D21769C983A8}"/>
              </a:ext>
            </a:extLst>
          </p:cNvPr>
          <p:cNvSpPr>
            <a:spLocks noGrp="1"/>
          </p:cNvSpPr>
          <p:nvPr>
            <p:ph sz="quarter" idx="4"/>
          </p:nvPr>
        </p:nvSpPr>
        <p:spPr/>
        <p:txBody>
          <a:bodyPr>
            <a:normAutofit fontScale="92500"/>
          </a:bodyPr>
          <a:lstStyle/>
          <a:p>
            <a:r>
              <a:rPr lang="en-US" sz="2800" b="0" dirty="0"/>
              <a:t>A person with a disability</a:t>
            </a:r>
          </a:p>
          <a:p>
            <a:r>
              <a:rPr lang="en-US" sz="2800" b="0" dirty="0"/>
              <a:t>A person who is visually impaired</a:t>
            </a:r>
          </a:p>
          <a:p>
            <a:r>
              <a:rPr lang="en-US" sz="2800" b="0" dirty="0"/>
              <a:t>A person who is hearing impaired</a:t>
            </a:r>
          </a:p>
          <a:p>
            <a:r>
              <a:rPr lang="en-US" sz="2800" b="0" dirty="0"/>
              <a:t>A person with a disability</a:t>
            </a:r>
          </a:p>
          <a:p>
            <a:r>
              <a:rPr lang="en-US" dirty="0"/>
              <a:t>Emotional or Mental illness</a:t>
            </a:r>
            <a:endParaRPr lang="en-US" sz="2800" b="0" dirty="0"/>
          </a:p>
          <a:p>
            <a:r>
              <a:rPr lang="en-US" sz="2800" b="0" dirty="0"/>
              <a:t>Seizure</a:t>
            </a:r>
          </a:p>
          <a:p>
            <a:r>
              <a:rPr lang="en-US" dirty="0"/>
              <a:t>Developmentally challenged </a:t>
            </a:r>
          </a:p>
        </p:txBody>
      </p:sp>
      <p:pic>
        <p:nvPicPr>
          <p:cNvPr id="2" name="Graphic 1" descr="Diving outline">
            <a:extLst>
              <a:ext uri="{FF2B5EF4-FFF2-40B4-BE49-F238E27FC236}">
                <a16:creationId xmlns:a16="http://schemas.microsoft.com/office/drawing/2014/main" id="{A27169ED-A897-5F9C-88E3-E544727EF5C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77600" y="0"/>
            <a:ext cx="914400" cy="914400"/>
          </a:xfrm>
          <a:prstGeom prst="rect">
            <a:avLst/>
          </a:prstGeom>
        </p:spPr>
      </p:pic>
    </p:spTree>
    <p:extLst>
      <p:ext uri="{BB962C8B-B14F-4D97-AF65-F5344CB8AC3E}">
        <p14:creationId xmlns:p14="http://schemas.microsoft.com/office/powerpoint/2010/main" val="70618297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Competency 2</a:t>
            </a:r>
          </a:p>
        </p:txBody>
      </p:sp>
      <p:sp>
        <p:nvSpPr>
          <p:cNvPr id="3" name="Content Placeholder 2"/>
          <p:cNvSpPr>
            <a:spLocks noGrp="1"/>
          </p:cNvSpPr>
          <p:nvPr>
            <p:ph idx="1"/>
          </p:nvPr>
        </p:nvSpPr>
        <p:spPr/>
        <p:txBody>
          <a:bodyPr/>
          <a:lstStyle/>
          <a:p>
            <a:r>
              <a:rPr lang="en-US" dirty="0"/>
              <a:t>Explain how active listening skills can improve client and team communication</a:t>
            </a:r>
          </a:p>
          <a:p>
            <a:pPr marL="100012" indent="-457200">
              <a:buFont typeface="Arial" panose="020B0604020202020204" pitchFamily="34" charset="0"/>
              <a:buChar char="•"/>
            </a:pPr>
            <a:r>
              <a:rPr lang="en-US" b="0" dirty="0"/>
              <a:t>List basic listening skills</a:t>
            </a:r>
          </a:p>
          <a:p>
            <a:pPr marL="100012" indent="-457200">
              <a:buFont typeface="Arial" panose="020B0604020202020204" pitchFamily="34" charset="0"/>
              <a:buChar char="•"/>
            </a:pPr>
            <a:r>
              <a:rPr lang="en-US" b="0" dirty="0"/>
              <a:t>Describe active listening skills</a:t>
            </a:r>
          </a:p>
          <a:p>
            <a:endParaRPr lang="en-US" dirty="0"/>
          </a:p>
        </p:txBody>
      </p:sp>
      <p:pic>
        <p:nvPicPr>
          <p:cNvPr id="4" name="Picture 3" descr="A water droplet falling into a heart shape&#10;&#10;Description automatically generated">
            <a:extLst>
              <a:ext uri="{FF2B5EF4-FFF2-40B4-BE49-F238E27FC236}">
                <a16:creationId xmlns:a16="http://schemas.microsoft.com/office/drawing/2014/main" id="{4E8A3B12-EA9E-FCC1-6DE6-C6E62BC2157F}"/>
              </a:ext>
            </a:extLst>
          </p:cNvPr>
          <p:cNvPicPr>
            <a:picLocks noChangeAspect="1"/>
          </p:cNvPicPr>
          <p:nvPr/>
        </p:nvPicPr>
        <p:blipFill>
          <a:blip r:embed="rId2">
            <a:alphaModFix amt="11000"/>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33274" y="0"/>
            <a:ext cx="11858726" cy="6858000"/>
          </a:xfrm>
          <a:prstGeom prst="rect">
            <a:avLst/>
          </a:prstGeom>
        </p:spPr>
      </p:pic>
      <p:sp>
        <p:nvSpPr>
          <p:cNvPr id="5" name="TextBox 4">
            <a:extLst>
              <a:ext uri="{FF2B5EF4-FFF2-40B4-BE49-F238E27FC236}">
                <a16:creationId xmlns:a16="http://schemas.microsoft.com/office/drawing/2014/main" id="{3A81A6D8-35EE-AE93-08CC-D980A1CA90BA}"/>
              </a:ext>
            </a:extLst>
          </p:cNvPr>
          <p:cNvSpPr txBox="1"/>
          <p:nvPr/>
        </p:nvSpPr>
        <p:spPr>
          <a:xfrm>
            <a:off x="632489" y="6573256"/>
            <a:ext cx="4471103" cy="2308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95DA"/>
                </a:solidFill>
                <a:effectLst/>
                <a:uLnTx/>
                <a:uFillTx/>
                <a:latin typeface="Calibri" panose="020F0502020204030204"/>
                <a:ea typeface="+mn-ea"/>
                <a:cs typeface="+mn-cs"/>
                <a:hlinkClick r:id="rId3" tooltip="https://epitemnein-epitomic.blogspot.com/2014/01/cultivating-supremacy-of-compassion.html">
                  <a:extLst>
                    <a:ext uri="{A12FA001-AC4F-418D-AE19-62706E023703}">
                      <ahyp:hlinkClr xmlns:ahyp="http://schemas.microsoft.com/office/drawing/2018/hyperlinkcolor" val="tx"/>
                    </a:ext>
                  </a:extLst>
                </a:hlinkClick>
              </a:rPr>
              <a:t>This Photo</a:t>
            </a: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rPr>
              <a:t> by Unknown Author is licensed under </a:t>
            </a: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hlinkClick r:id="rId4" tooltip="https://creativecommons.org/licenses/by-nc-nd/3.0/"/>
              </a:rPr>
              <a:t>CC BY-NC-ND</a:t>
            </a:r>
            <a:endPar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04169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Quotes</a:t>
            </a:r>
          </a:p>
        </p:txBody>
      </p:sp>
      <p:sp>
        <p:nvSpPr>
          <p:cNvPr id="3" name="Content Placeholder 2"/>
          <p:cNvSpPr>
            <a:spLocks noGrp="1"/>
          </p:cNvSpPr>
          <p:nvPr>
            <p:ph idx="1"/>
          </p:nvPr>
        </p:nvSpPr>
        <p:spPr/>
        <p:txBody>
          <a:bodyPr/>
          <a:lstStyle/>
          <a:p>
            <a:pPr>
              <a:buNone/>
            </a:pPr>
            <a:r>
              <a:rPr lang="en-US" sz="2400" b="0" dirty="0"/>
              <a:t>History repeats itself because no one listens the first time. </a:t>
            </a:r>
            <a:r>
              <a:rPr lang="en-US" sz="2400" dirty="0"/>
              <a:t>— Anonymous</a:t>
            </a:r>
          </a:p>
          <a:p>
            <a:pPr>
              <a:buNone/>
            </a:pPr>
            <a:endParaRPr lang="en-US" sz="2400" dirty="0"/>
          </a:p>
          <a:p>
            <a:pPr>
              <a:buNone/>
            </a:pPr>
            <a:r>
              <a:rPr lang="en-US" sz="2400" b="0" dirty="0"/>
              <a:t>Conversation: a vocal competition in which the one who is catching his breath is called the listener. </a:t>
            </a:r>
            <a:r>
              <a:rPr lang="en-US" sz="2400" dirty="0"/>
              <a:t>— Anonymous</a:t>
            </a:r>
          </a:p>
          <a:p>
            <a:pPr>
              <a:buNone/>
            </a:pPr>
            <a:endParaRPr lang="en-US" sz="2400" dirty="0"/>
          </a:p>
          <a:p>
            <a:pPr>
              <a:buNone/>
            </a:pPr>
            <a:r>
              <a:rPr lang="en-US" sz="2400" b="0" dirty="0"/>
              <a:t>The most basic of all human needs is the need to understand and be understood. The best way to understand people is to listen to them. </a:t>
            </a:r>
            <a:r>
              <a:rPr lang="en-US" sz="2400" dirty="0"/>
              <a:t>— Ralph Nichols </a:t>
            </a:r>
          </a:p>
          <a:p>
            <a:endParaRPr lang="en-US" dirty="0"/>
          </a:p>
        </p:txBody>
      </p:sp>
      <p:pic>
        <p:nvPicPr>
          <p:cNvPr id="4" name="Graphic 3" descr="Diving outline">
            <a:extLst>
              <a:ext uri="{FF2B5EF4-FFF2-40B4-BE49-F238E27FC236}">
                <a16:creationId xmlns:a16="http://schemas.microsoft.com/office/drawing/2014/main" id="{6469EC71-2944-ACE7-47D3-0C9FA62EC90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77600" y="0"/>
            <a:ext cx="914400" cy="914400"/>
          </a:xfrm>
          <a:prstGeom prst="rect">
            <a:avLst/>
          </a:prstGeom>
        </p:spPr>
      </p:pic>
    </p:spTree>
    <p:extLst>
      <p:ext uri="{BB962C8B-B14F-4D97-AF65-F5344CB8AC3E}">
        <p14:creationId xmlns:p14="http://schemas.microsoft.com/office/powerpoint/2010/main" val="20367160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293A41-4EBF-2714-C8FD-1674BEA7A855}"/>
              </a:ext>
            </a:extLst>
          </p:cNvPr>
          <p:cNvSpPr>
            <a:spLocks noGrp="1"/>
          </p:cNvSpPr>
          <p:nvPr>
            <p:ph type="title"/>
          </p:nvPr>
        </p:nvSpPr>
        <p:spPr>
          <a:xfrm>
            <a:off x="838200" y="365125"/>
            <a:ext cx="10515600" cy="990339"/>
          </a:xfrm>
        </p:spPr>
        <p:txBody>
          <a:bodyPr>
            <a:normAutofit/>
          </a:bodyPr>
          <a:lstStyle/>
          <a:p>
            <a:r>
              <a:rPr lang="en-US" sz="4000" dirty="0"/>
              <a:t>Basic Listening Skills</a:t>
            </a:r>
          </a:p>
        </p:txBody>
      </p:sp>
      <p:sp>
        <p:nvSpPr>
          <p:cNvPr id="3" name="Content Placeholder 2">
            <a:extLst>
              <a:ext uri="{FF2B5EF4-FFF2-40B4-BE49-F238E27FC236}">
                <a16:creationId xmlns:a16="http://schemas.microsoft.com/office/drawing/2014/main" id="{C42029EA-1976-747D-237E-E5252FD8BC47}"/>
              </a:ext>
            </a:extLst>
          </p:cNvPr>
          <p:cNvSpPr>
            <a:spLocks noGrp="1"/>
          </p:cNvSpPr>
          <p:nvPr>
            <p:ph idx="1"/>
          </p:nvPr>
        </p:nvSpPr>
        <p:spPr>
          <a:xfrm>
            <a:off x="838200" y="1366222"/>
            <a:ext cx="8908228" cy="4821499"/>
          </a:xfrm>
        </p:spPr>
        <p:txBody>
          <a:bodyPr>
            <a:normAutofit lnSpcReduction="10000"/>
          </a:bodyPr>
          <a:lstStyle/>
          <a:p>
            <a:pPr marL="457200" indent="-457200">
              <a:buFont typeface="Arial" panose="020B0604020202020204" pitchFamily="34" charset="0"/>
              <a:buChar char="•"/>
            </a:pPr>
            <a:r>
              <a:rPr lang="en-US" b="0" dirty="0"/>
              <a:t>Clear your mind of distractions </a:t>
            </a:r>
          </a:p>
          <a:p>
            <a:pPr marL="457200" indent="-457200">
              <a:buFont typeface="Arial" panose="020B0604020202020204" pitchFamily="34" charset="0"/>
              <a:buChar char="•"/>
            </a:pPr>
            <a:r>
              <a:rPr lang="en-US" b="0" dirty="0"/>
              <a:t>Face the speaker</a:t>
            </a:r>
          </a:p>
          <a:p>
            <a:pPr marL="457200" indent="-457200">
              <a:buFont typeface="Arial" panose="020B0604020202020204" pitchFamily="34" charset="0"/>
              <a:buChar char="•"/>
            </a:pPr>
            <a:r>
              <a:rPr lang="en-US" b="0" dirty="0"/>
              <a:t>Maintain good eye contact</a:t>
            </a:r>
          </a:p>
          <a:p>
            <a:pPr marL="457200" indent="-457200">
              <a:buFont typeface="Arial" panose="020B0604020202020204" pitchFamily="34" charset="0"/>
              <a:buChar char="•"/>
            </a:pPr>
            <a:r>
              <a:rPr lang="en-US" b="0" dirty="0"/>
              <a:t>Do not cross arms or legs</a:t>
            </a:r>
          </a:p>
          <a:p>
            <a:pPr marL="457200" indent="-457200">
              <a:buFont typeface="Arial" panose="020B0604020202020204" pitchFamily="34" charset="0"/>
              <a:buChar char="•"/>
            </a:pPr>
            <a:r>
              <a:rPr lang="en-US" b="0" dirty="0"/>
              <a:t>Lean toward the speaker </a:t>
            </a:r>
          </a:p>
          <a:p>
            <a:pPr marL="457200" indent="-457200">
              <a:buFont typeface="Arial" panose="020B0604020202020204" pitchFamily="34" charset="0"/>
              <a:buChar char="•"/>
            </a:pPr>
            <a:r>
              <a:rPr lang="en-US" b="0" dirty="0"/>
              <a:t>Sit where the speaker can see and hear the receiver</a:t>
            </a:r>
          </a:p>
          <a:p>
            <a:pPr marL="457200" indent="-457200">
              <a:buFont typeface="Arial" panose="020B0604020202020204" pitchFamily="34" charset="0"/>
              <a:buChar char="•"/>
            </a:pPr>
            <a:r>
              <a:rPr lang="en-US" b="0" dirty="0"/>
              <a:t>Do not interrupt the speaker </a:t>
            </a:r>
          </a:p>
          <a:p>
            <a:pPr marL="457200" indent="-457200">
              <a:buFont typeface="Arial" panose="020B0604020202020204" pitchFamily="34" charset="0"/>
              <a:buChar char="•"/>
            </a:pPr>
            <a:r>
              <a:rPr lang="en-US" b="0" dirty="0"/>
              <a:t>Try to eliminate distractions in the environment</a:t>
            </a:r>
          </a:p>
          <a:p>
            <a:pPr marL="457200" indent="-457200">
              <a:buFont typeface="Arial" panose="020B0604020202020204" pitchFamily="34" charset="0"/>
              <a:buChar char="•"/>
            </a:pPr>
            <a:r>
              <a:rPr lang="en-US" b="0" dirty="0"/>
              <a:t>Give the speaker your full attention </a:t>
            </a:r>
          </a:p>
          <a:p>
            <a:pPr marL="457200" indent="-457200">
              <a:buFont typeface="Arial" panose="020B0604020202020204" pitchFamily="34" charset="0"/>
              <a:buChar char="•"/>
            </a:pPr>
            <a:r>
              <a:rPr lang="en-US" b="0" dirty="0"/>
              <a:t>Take time listening to the speaker, do not appear rushed</a:t>
            </a:r>
          </a:p>
          <a:p>
            <a:pPr marL="457200" indent="-457200">
              <a:buFont typeface="Arial" panose="020B0604020202020204" pitchFamily="34" charset="0"/>
              <a:buChar char="•"/>
            </a:pPr>
            <a:endParaRPr lang="en-US" b="0" dirty="0"/>
          </a:p>
        </p:txBody>
      </p:sp>
      <p:pic>
        <p:nvPicPr>
          <p:cNvPr id="5" name="Graphic 4" descr="A lightbulb">
            <a:extLst>
              <a:ext uri="{FF2B5EF4-FFF2-40B4-BE49-F238E27FC236}">
                <a16:creationId xmlns:a16="http://schemas.microsoft.com/office/drawing/2014/main" id="{8882EC72-FEBB-9F1D-0A77-63B1BF4B159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044825" y="1601"/>
            <a:ext cx="984504" cy="984504"/>
          </a:xfrm>
          <a:prstGeom prst="rect">
            <a:avLst/>
          </a:prstGeom>
        </p:spPr>
      </p:pic>
    </p:spTree>
    <p:extLst>
      <p:ext uri="{BB962C8B-B14F-4D97-AF65-F5344CB8AC3E}">
        <p14:creationId xmlns:p14="http://schemas.microsoft.com/office/powerpoint/2010/main" val="334740846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068646"/>
          </a:xfrm>
        </p:spPr>
        <p:txBody>
          <a:bodyPr>
            <a:normAutofit/>
          </a:bodyPr>
          <a:lstStyle/>
          <a:p>
            <a:r>
              <a:rPr lang="en-US" sz="4000" dirty="0"/>
              <a:t>Active Listening = Effective Listening</a:t>
            </a:r>
          </a:p>
        </p:txBody>
      </p:sp>
      <p:sp>
        <p:nvSpPr>
          <p:cNvPr id="3" name="Content Placeholder 2"/>
          <p:cNvSpPr>
            <a:spLocks noGrp="1"/>
          </p:cNvSpPr>
          <p:nvPr>
            <p:ph idx="1"/>
          </p:nvPr>
        </p:nvSpPr>
        <p:spPr>
          <a:xfrm>
            <a:off x="838200" y="1433772"/>
            <a:ext cx="10515600" cy="4351338"/>
          </a:xfrm>
        </p:spPr>
        <p:txBody>
          <a:bodyPr/>
          <a:lstStyle/>
          <a:p>
            <a:pPr marL="457200" indent="-457200">
              <a:buFont typeface="Arial" panose="020B0604020202020204" pitchFamily="34" charset="0"/>
              <a:buChar char="•"/>
            </a:pPr>
            <a:r>
              <a:rPr lang="en-US" b="0" dirty="0"/>
              <a:t>We retain half of what we hear and forget about half of that within 48 hours</a:t>
            </a:r>
          </a:p>
          <a:p>
            <a:pPr marL="457200" indent="-457200">
              <a:buFont typeface="Arial" panose="020B0604020202020204" pitchFamily="34" charset="0"/>
              <a:buChar char="•"/>
            </a:pPr>
            <a:r>
              <a:rPr lang="en-US" b="0" dirty="0"/>
              <a:t>We listen at 125-250 words per minute but think at 1,000-3,000 words per minute</a:t>
            </a:r>
          </a:p>
        </p:txBody>
      </p:sp>
      <p:pic>
        <p:nvPicPr>
          <p:cNvPr id="4" name="Graphic 3" descr="Diving outline">
            <a:extLst>
              <a:ext uri="{FF2B5EF4-FFF2-40B4-BE49-F238E27FC236}">
                <a16:creationId xmlns:a16="http://schemas.microsoft.com/office/drawing/2014/main" id="{E725B643-119F-7CE0-2117-33F0CBF6E1B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77600" y="0"/>
            <a:ext cx="914400" cy="914400"/>
          </a:xfrm>
          <a:prstGeom prst="rect">
            <a:avLst/>
          </a:prstGeom>
        </p:spPr>
      </p:pic>
      <p:pic>
        <p:nvPicPr>
          <p:cNvPr id="6" name="Picture 5" descr="A group of people sitting in a circle&#10;&#10;Description automatically generated">
            <a:extLst>
              <a:ext uri="{FF2B5EF4-FFF2-40B4-BE49-F238E27FC236}">
                <a16:creationId xmlns:a16="http://schemas.microsoft.com/office/drawing/2014/main" id="{643DA4ED-EFE5-47A7-86BB-CE67A68BA7AC}"/>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3740493" y="3429000"/>
            <a:ext cx="4711014" cy="313981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TextBox 6">
            <a:extLst>
              <a:ext uri="{FF2B5EF4-FFF2-40B4-BE49-F238E27FC236}">
                <a16:creationId xmlns:a16="http://schemas.microsoft.com/office/drawing/2014/main" id="{CC97D49A-23D1-BD36-A94E-88616A2E9929}"/>
              </a:ext>
            </a:extLst>
          </p:cNvPr>
          <p:cNvSpPr txBox="1"/>
          <p:nvPr/>
        </p:nvSpPr>
        <p:spPr>
          <a:xfrm>
            <a:off x="3740493" y="6568817"/>
            <a:ext cx="4711014" cy="230832"/>
          </a:xfrm>
          <a:prstGeom prst="rect">
            <a:avLst/>
          </a:prstGeom>
          <a:noFill/>
        </p:spPr>
        <p:txBody>
          <a:bodyPr wrap="square" rtlCol="0">
            <a:spAutoFit/>
          </a:bodyPr>
          <a:lstStyle/>
          <a:p>
            <a:r>
              <a:rPr lang="en-US" sz="900" dirty="0">
                <a:hlinkClick r:id="rId6" tooltip="http://brewminate.com/the-importance-of-listening-in-effective-communication/"/>
              </a:rPr>
              <a:t>This Photo</a:t>
            </a:r>
            <a:r>
              <a:rPr lang="en-US" sz="900" dirty="0"/>
              <a:t> by Unknown Author is licensed under </a:t>
            </a:r>
            <a:r>
              <a:rPr lang="en-US" sz="900" dirty="0">
                <a:hlinkClick r:id="rId7" tooltip="https://creativecommons.org/licenses/by-nc-sa/3.0/"/>
              </a:rPr>
              <a:t>CC BY-SA-NC</a:t>
            </a:r>
            <a:endParaRPr lang="en-US" sz="900" dirty="0"/>
          </a:p>
        </p:txBody>
      </p:sp>
    </p:spTree>
    <p:extLst>
      <p:ext uri="{BB962C8B-B14F-4D97-AF65-F5344CB8AC3E}">
        <p14:creationId xmlns:p14="http://schemas.microsoft.com/office/powerpoint/2010/main" val="137656290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4E8201-B3D8-E48C-7BD1-FE32EF45DF65}"/>
              </a:ext>
            </a:extLst>
          </p:cNvPr>
          <p:cNvSpPr>
            <a:spLocks noGrp="1"/>
          </p:cNvSpPr>
          <p:nvPr>
            <p:ph type="title"/>
          </p:nvPr>
        </p:nvSpPr>
        <p:spPr/>
        <p:txBody>
          <a:bodyPr>
            <a:normAutofit/>
          </a:bodyPr>
          <a:lstStyle/>
          <a:p>
            <a:r>
              <a:rPr lang="en-US" sz="4000" dirty="0"/>
              <a:t>Active Listening </a:t>
            </a:r>
            <a:endParaRPr lang="en-US" sz="2400" b="0" dirty="0">
              <a:ea typeface="Calibri"/>
              <a:cs typeface="Calibri"/>
            </a:endParaRPr>
          </a:p>
        </p:txBody>
      </p:sp>
      <p:sp>
        <p:nvSpPr>
          <p:cNvPr id="3" name="Content Placeholder 2">
            <a:extLst>
              <a:ext uri="{FF2B5EF4-FFF2-40B4-BE49-F238E27FC236}">
                <a16:creationId xmlns:a16="http://schemas.microsoft.com/office/drawing/2014/main" id="{24AFDF3D-D27A-D187-54C6-D21EA78C41F2}"/>
              </a:ext>
            </a:extLst>
          </p:cNvPr>
          <p:cNvSpPr>
            <a:spLocks noGrp="1"/>
          </p:cNvSpPr>
          <p:nvPr>
            <p:ph idx="1"/>
          </p:nvPr>
        </p:nvSpPr>
        <p:spPr>
          <a:xfrm>
            <a:off x="838200" y="1825625"/>
            <a:ext cx="7305339" cy="4351338"/>
          </a:xfrm>
        </p:spPr>
        <p:txBody>
          <a:bodyPr vert="horz" lIns="91440" tIns="45720" rIns="91440" bIns="45720" rtlCol="0" anchor="t">
            <a:normAutofit/>
          </a:bodyPr>
          <a:lstStyle/>
          <a:p>
            <a:pPr marL="342900" indent="-342900">
              <a:spcBef>
                <a:spcPts val="300"/>
              </a:spcBef>
              <a:buFont typeface="Arial" panose="020B0604020202020204" pitchFamily="34" charset="0"/>
              <a:buChar char="•"/>
            </a:pPr>
            <a:r>
              <a:rPr lang="en-US" sz="2400" b="0" dirty="0">
                <a:effectLst/>
                <a:latin typeface="Calibri"/>
                <a:ea typeface="Times New Roman" panose="02020603050405020304" pitchFamily="18" charset="0"/>
                <a:cs typeface="Calibri"/>
              </a:rPr>
              <a:t>Pay attention to the verbal and non-verbal message</a:t>
            </a:r>
            <a:endParaRPr lang="en-US" sz="2400" b="0" dirty="0">
              <a:latin typeface="Calibri"/>
              <a:ea typeface="Times New Roman" panose="02020603050405020304" pitchFamily="18" charset="0"/>
              <a:cs typeface="Calibri"/>
            </a:endParaRPr>
          </a:p>
          <a:p>
            <a:pPr marL="342900" indent="-342900">
              <a:spcBef>
                <a:spcPts val="300"/>
              </a:spcBef>
              <a:buFont typeface="Arial" panose="020B0604020202020204" pitchFamily="34" charset="0"/>
              <a:buChar char="•"/>
            </a:pPr>
            <a:r>
              <a:rPr lang="en-US" sz="2400" b="0" dirty="0">
                <a:latin typeface="Calibri"/>
                <a:ea typeface="Calibri"/>
                <a:cs typeface="Calibri"/>
              </a:rPr>
              <a:t>Focus on the client’s needs, not on your own</a:t>
            </a:r>
          </a:p>
          <a:p>
            <a:pPr marL="342900" indent="-342900">
              <a:spcBef>
                <a:spcPts val="300"/>
              </a:spcBef>
              <a:buFont typeface="Arial" panose="020B0604020202020204" pitchFamily="34" charset="0"/>
              <a:buChar char="•"/>
            </a:pPr>
            <a:r>
              <a:rPr lang="en-US" sz="2400" b="0">
                <a:latin typeface="Calibri"/>
                <a:ea typeface="Calibri"/>
                <a:cs typeface="Calibri"/>
              </a:rPr>
              <a:t>Maintain eye contact as culturally appropriate</a:t>
            </a:r>
            <a:endParaRPr lang="en-US" sz="2400" b="0">
              <a:effectLst/>
              <a:latin typeface="Times New Roman"/>
              <a:ea typeface="Times New Roman" panose="02020603050405020304" pitchFamily="18" charset="0"/>
              <a:cs typeface="Times New Roman"/>
            </a:endParaRPr>
          </a:p>
          <a:p>
            <a:pPr marL="342900" marR="0" lvl="0" indent="-342900">
              <a:spcBef>
                <a:spcPts val="300"/>
              </a:spcBef>
              <a:spcAft>
                <a:spcPts val="0"/>
              </a:spcAft>
              <a:buFont typeface="Arial" panose="020B0604020202020204" pitchFamily="34" charset="0"/>
              <a:buChar char="•"/>
            </a:pPr>
            <a:r>
              <a:rPr lang="en-US" sz="2400" b="0" dirty="0">
                <a:latin typeface="Calibri"/>
                <a:ea typeface="Times New Roman" panose="02020603050405020304" pitchFamily="18" charset="0"/>
                <a:cs typeface="Calibri"/>
              </a:rPr>
              <a:t>Ask questions if you do not understand the message</a:t>
            </a:r>
          </a:p>
          <a:p>
            <a:pPr marL="342900" marR="0" lvl="0" indent="-342900">
              <a:spcBef>
                <a:spcPts val="300"/>
              </a:spcBef>
              <a:spcAft>
                <a:spcPts val="0"/>
              </a:spcAft>
              <a:buFont typeface="Arial" panose="020B0604020202020204" pitchFamily="34" charset="0"/>
              <a:buChar char="•"/>
            </a:pPr>
            <a:r>
              <a:rPr lang="en-US" sz="2400" b="0" dirty="0">
                <a:effectLst/>
                <a:latin typeface="Calibri"/>
                <a:ea typeface="Times New Roman" panose="02020603050405020304" pitchFamily="18" charset="0"/>
                <a:cs typeface="Calibri"/>
              </a:rPr>
              <a:t>Be aware of your own biases</a:t>
            </a:r>
          </a:p>
          <a:p>
            <a:pPr marL="342900" marR="0" lvl="0" indent="-342900">
              <a:spcBef>
                <a:spcPts val="300"/>
              </a:spcBef>
              <a:spcAft>
                <a:spcPts val="0"/>
              </a:spcAft>
              <a:buFont typeface="Arial" panose="020B0604020202020204" pitchFamily="34" charset="0"/>
              <a:buChar char="•"/>
            </a:pPr>
            <a:r>
              <a:rPr lang="en-US" sz="2400" b="0" dirty="0">
                <a:effectLst/>
                <a:latin typeface="Calibri"/>
                <a:ea typeface="Times New Roman" panose="02020603050405020304" pitchFamily="18" charset="0"/>
                <a:cs typeface="Calibri"/>
              </a:rPr>
              <a:t>Convey an attitude of caring and respect to the client</a:t>
            </a:r>
          </a:p>
          <a:p>
            <a:endParaRPr lang="en-US" b="0" dirty="0"/>
          </a:p>
        </p:txBody>
      </p:sp>
      <p:pic>
        <p:nvPicPr>
          <p:cNvPr id="4" name="Picture 3" descr="A horse standing on top of a wooden fence&#10;&#10;Description automatically generated">
            <a:extLst>
              <a:ext uri="{FF2B5EF4-FFF2-40B4-BE49-F238E27FC236}">
                <a16:creationId xmlns:a16="http://schemas.microsoft.com/office/drawing/2014/main" id="{D89495FD-EA8B-614B-1C67-4E59D1AE561D}"/>
              </a:ext>
            </a:extLst>
          </p:cNvPr>
          <p:cNvPicPr>
            <a:picLocks noChangeAspect="1"/>
          </p:cNvPicPr>
          <p:nvPr/>
        </p:nvPicPr>
        <p:blipFill rotWithShape="1">
          <a:blip r:embed="rId2"/>
          <a:srcRect l="31020" r="24464"/>
          <a:stretch/>
        </p:blipFill>
        <p:spPr>
          <a:xfrm>
            <a:off x="8121445" y="10"/>
            <a:ext cx="4070555" cy="6857990"/>
          </a:xfrm>
          <a:prstGeom prst="rect">
            <a:avLst/>
          </a:prstGeom>
        </p:spPr>
      </p:pic>
      <p:sp>
        <p:nvSpPr>
          <p:cNvPr id="5" name="TextBox 4">
            <a:extLst>
              <a:ext uri="{FF2B5EF4-FFF2-40B4-BE49-F238E27FC236}">
                <a16:creationId xmlns:a16="http://schemas.microsoft.com/office/drawing/2014/main" id="{FC915BBD-9F51-DE3D-FA5C-44896EF5B771}"/>
              </a:ext>
            </a:extLst>
          </p:cNvPr>
          <p:cNvSpPr txBox="1"/>
          <p:nvPr/>
        </p:nvSpPr>
        <p:spPr>
          <a:xfrm>
            <a:off x="8143539" y="6579221"/>
            <a:ext cx="2206214" cy="230832"/>
          </a:xfrm>
          <a:prstGeom prst="rect">
            <a:avLst/>
          </a:prstGeom>
          <a:noFill/>
        </p:spPr>
        <p:txBody>
          <a:bodyPr wrap="square" rtlCol="0">
            <a:spAutoFit/>
          </a:bodyPr>
          <a:lstStyle/>
          <a:p>
            <a:r>
              <a:rPr lang="en-US" sz="900" dirty="0">
                <a:solidFill>
                  <a:schemeClr val="bg2"/>
                </a:solidFill>
              </a:rPr>
              <a:t>Photo by Diane Andersen Sibley</a:t>
            </a:r>
          </a:p>
        </p:txBody>
      </p:sp>
      <p:pic>
        <p:nvPicPr>
          <p:cNvPr id="7" name="Graphic 6" descr="A lightbulb">
            <a:extLst>
              <a:ext uri="{FF2B5EF4-FFF2-40B4-BE49-F238E27FC236}">
                <a16:creationId xmlns:a16="http://schemas.microsoft.com/office/drawing/2014/main" id="{7A468F91-D394-D2C8-5C53-FA36E7EA5A1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87428" y="283437"/>
            <a:ext cx="984504" cy="984504"/>
          </a:xfrm>
          <a:prstGeom prst="rect">
            <a:avLst/>
          </a:prstGeom>
        </p:spPr>
      </p:pic>
    </p:spTree>
    <p:extLst>
      <p:ext uri="{BB962C8B-B14F-4D97-AF65-F5344CB8AC3E}">
        <p14:creationId xmlns:p14="http://schemas.microsoft.com/office/powerpoint/2010/main" val="343739957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Active Listening</a:t>
            </a:r>
          </a:p>
        </p:txBody>
      </p:sp>
      <p:sp>
        <p:nvSpPr>
          <p:cNvPr id="3" name="Content Placeholder 2"/>
          <p:cNvSpPr>
            <a:spLocks noGrp="1"/>
          </p:cNvSpPr>
          <p:nvPr>
            <p:ph idx="1"/>
          </p:nvPr>
        </p:nvSpPr>
        <p:spPr/>
        <p:txBody>
          <a:bodyPr>
            <a:normAutofit/>
          </a:bodyPr>
          <a:lstStyle/>
          <a:p>
            <a:pPr marL="342900" indent="-342900">
              <a:buFont typeface="Arial" panose="020B0604020202020204" pitchFamily="34" charset="0"/>
              <a:buChar char="•"/>
            </a:pPr>
            <a:r>
              <a:rPr lang="en-US" sz="2400" b="0" dirty="0"/>
              <a:t>Effective listening isn’t easy</a:t>
            </a:r>
          </a:p>
          <a:p>
            <a:pPr lvl="1"/>
            <a:r>
              <a:rPr lang="en-US" sz="2000" dirty="0"/>
              <a:t>Active listening = high blood pressure, higher pulse rate, more perspiration</a:t>
            </a:r>
          </a:p>
          <a:p>
            <a:pPr marL="342900" indent="-342900">
              <a:buFont typeface="Arial" panose="020B0604020202020204" pitchFamily="34" charset="0"/>
              <a:buChar char="•"/>
            </a:pPr>
            <a:r>
              <a:rPr lang="en-US" sz="2400" b="0" dirty="0"/>
              <a:t>Information overload is rampant</a:t>
            </a:r>
          </a:p>
          <a:p>
            <a:pPr lvl="1"/>
            <a:r>
              <a:rPr lang="en-US" sz="2000" dirty="0"/>
              <a:t>Screen out things that SHOULD be important to us</a:t>
            </a:r>
          </a:p>
          <a:p>
            <a:pPr marL="342900" indent="-342900">
              <a:buFont typeface="Arial" panose="020B0604020202020204" pitchFamily="34" charset="0"/>
              <a:buChar char="•"/>
            </a:pPr>
            <a:r>
              <a:rPr lang="en-US" sz="2400" b="0" dirty="0"/>
              <a:t>We think faster than we speak</a:t>
            </a:r>
          </a:p>
          <a:p>
            <a:pPr lvl="1"/>
            <a:r>
              <a:rPr lang="en-US" sz="2000" dirty="0"/>
              <a:t>Speak = 135-175 words/minute</a:t>
            </a:r>
          </a:p>
          <a:p>
            <a:pPr lvl="1"/>
            <a:r>
              <a:rPr lang="en-US" sz="2000" dirty="0"/>
              <a:t>Listen = 400-500 words/minute</a:t>
            </a:r>
          </a:p>
          <a:p>
            <a:pPr marL="342900" indent="-342900">
              <a:buFont typeface="Arial" panose="020B0604020202020204" pitchFamily="34" charset="0"/>
              <a:buChar char="•"/>
            </a:pPr>
            <a:r>
              <a:rPr lang="en-US" sz="2400" b="0" dirty="0"/>
              <a:t>Listening isn’t something that we teach</a:t>
            </a:r>
          </a:p>
          <a:p>
            <a:pPr lvl="1"/>
            <a:r>
              <a:rPr lang="en-US" sz="2000" dirty="0"/>
              <a:t>Lack of training  = poor listening skills &amp; habits</a:t>
            </a:r>
          </a:p>
          <a:p>
            <a:pPr lvl="1"/>
            <a:r>
              <a:rPr lang="en-US" sz="2000" dirty="0"/>
              <a:t>FOCUS</a:t>
            </a:r>
          </a:p>
          <a:p>
            <a:pPr lvl="1" algn="ctr">
              <a:buNone/>
            </a:pPr>
            <a:r>
              <a:rPr lang="en-US" sz="1200" dirty="0"/>
              <a:t>www.frontlinelearning.com</a:t>
            </a:r>
          </a:p>
          <a:p>
            <a:pPr lvl="1">
              <a:buFont typeface="+mj-lt"/>
              <a:buAutoNum type="arabicPeriod"/>
            </a:pPr>
            <a:endParaRPr lang="en-US" sz="2000" dirty="0"/>
          </a:p>
        </p:txBody>
      </p:sp>
      <p:pic>
        <p:nvPicPr>
          <p:cNvPr id="4" name="Graphic 3" descr="Diving outline">
            <a:extLst>
              <a:ext uri="{FF2B5EF4-FFF2-40B4-BE49-F238E27FC236}">
                <a16:creationId xmlns:a16="http://schemas.microsoft.com/office/drawing/2014/main" id="{94621E4C-E70A-D2D1-5BD8-90C4A4960D0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77600" y="0"/>
            <a:ext cx="914400" cy="914400"/>
          </a:xfrm>
          <a:prstGeom prst="rect">
            <a:avLst/>
          </a:prstGeom>
        </p:spPr>
      </p:pic>
    </p:spTree>
    <p:extLst>
      <p:ext uri="{BB962C8B-B14F-4D97-AF65-F5344CB8AC3E}">
        <p14:creationId xmlns:p14="http://schemas.microsoft.com/office/powerpoint/2010/main" val="33506847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43B41-2630-642A-DDEA-6D3530151957}"/>
              </a:ext>
            </a:extLst>
          </p:cNvPr>
          <p:cNvSpPr>
            <a:spLocks noGrp="1"/>
          </p:cNvSpPr>
          <p:nvPr>
            <p:ph type="title"/>
          </p:nvPr>
        </p:nvSpPr>
        <p:spPr>
          <a:xfrm>
            <a:off x="838200" y="282829"/>
            <a:ext cx="10515600" cy="704723"/>
          </a:xfrm>
        </p:spPr>
        <p:txBody>
          <a:bodyPr>
            <a:normAutofit/>
          </a:bodyPr>
          <a:lstStyle/>
          <a:p>
            <a:pPr algn="ctr"/>
            <a:r>
              <a:rPr lang="en-US" sz="4000" dirty="0"/>
              <a:t>Vocabulary List</a:t>
            </a:r>
          </a:p>
        </p:txBody>
      </p:sp>
      <p:sp>
        <p:nvSpPr>
          <p:cNvPr id="3" name="Content Placeholder 2">
            <a:extLst>
              <a:ext uri="{FF2B5EF4-FFF2-40B4-BE49-F238E27FC236}">
                <a16:creationId xmlns:a16="http://schemas.microsoft.com/office/drawing/2014/main" id="{99039FAB-4A02-4137-BADF-FE7929CE60FE}"/>
              </a:ext>
            </a:extLst>
          </p:cNvPr>
          <p:cNvSpPr>
            <a:spLocks noGrp="1"/>
          </p:cNvSpPr>
          <p:nvPr>
            <p:ph idx="1"/>
          </p:nvPr>
        </p:nvSpPr>
        <p:spPr>
          <a:xfrm>
            <a:off x="548640" y="1261873"/>
            <a:ext cx="11420856" cy="5313298"/>
          </a:xfrm>
        </p:spPr>
        <p:txBody>
          <a:bodyPr vert="horz" lIns="91440" tIns="45720" rIns="91440" bIns="45720" rtlCol="0" anchor="t">
            <a:normAutofit fontScale="77500" lnSpcReduction="20000"/>
          </a:bodyPr>
          <a:lstStyle/>
          <a:p>
            <a:r>
              <a:rPr lang="en-US" sz="3100" dirty="0"/>
              <a:t>Client : </a:t>
            </a:r>
            <a:r>
              <a:rPr lang="en-US" sz="3100" b="0" dirty="0"/>
              <a:t>A person who receives services from another person</a:t>
            </a:r>
          </a:p>
          <a:p>
            <a:r>
              <a:rPr lang="en-US" sz="3100" dirty="0"/>
              <a:t> </a:t>
            </a:r>
          </a:p>
          <a:p>
            <a:r>
              <a:rPr lang="en-US" sz="3100" dirty="0"/>
              <a:t>Communication: </a:t>
            </a:r>
            <a:r>
              <a:rPr lang="en-US" sz="3100" b="0" dirty="0"/>
              <a:t>A process in which messages are exchanged between a sender and a  receiver which may include written or spoken word, signals, or other methods</a:t>
            </a:r>
            <a:endParaRPr lang="en-US" sz="3100" b="0" dirty="0">
              <a:ea typeface="Calibri"/>
              <a:cs typeface="Calibri"/>
            </a:endParaRPr>
          </a:p>
          <a:p>
            <a:endParaRPr lang="en-US" sz="3100" dirty="0"/>
          </a:p>
          <a:p>
            <a:r>
              <a:rPr lang="en-US" sz="3100" dirty="0"/>
              <a:t>Conflict: </a:t>
            </a:r>
            <a:r>
              <a:rPr lang="en-US" sz="3100" b="0" dirty="0"/>
              <a:t>A disagreement between or among groups or individuals</a:t>
            </a:r>
          </a:p>
          <a:p>
            <a:r>
              <a:rPr lang="en-US" sz="3100" dirty="0"/>
              <a:t> </a:t>
            </a:r>
          </a:p>
          <a:p>
            <a:r>
              <a:rPr lang="en-US" sz="3100" dirty="0"/>
              <a:t>Continuity of Care: </a:t>
            </a:r>
            <a:r>
              <a:rPr lang="en-US" sz="3100" b="0" dirty="0"/>
              <a:t>The process by which the client and care teamwork 	</a:t>
            </a:r>
          </a:p>
          <a:p>
            <a:r>
              <a:rPr lang="en-US" sz="3100" b="0" dirty="0"/>
              <a:t>cooperatively to manage health care with a shared goal of ongoing quality care</a:t>
            </a:r>
            <a:endParaRPr lang="en-US" sz="3100" b="0" dirty="0">
              <a:cs typeface="Calibri"/>
            </a:endParaRPr>
          </a:p>
          <a:p>
            <a:r>
              <a:rPr lang="en-US" sz="3100" dirty="0"/>
              <a:t> </a:t>
            </a:r>
          </a:p>
          <a:p>
            <a:r>
              <a:rPr lang="en-US" sz="3100" dirty="0"/>
              <a:t>Data: </a:t>
            </a:r>
            <a:r>
              <a:rPr lang="en-US" sz="3100" b="0" dirty="0"/>
              <a:t>Information collected for reference or analysis</a:t>
            </a:r>
          </a:p>
          <a:p>
            <a:endParaRPr lang="en-US" sz="3100" b="0" dirty="0"/>
          </a:p>
          <a:p>
            <a:r>
              <a:rPr lang="en-US" sz="3100" dirty="0"/>
              <a:t>Etiquette: </a:t>
            </a:r>
            <a:r>
              <a:rPr lang="en-US" sz="3100" b="0" dirty="0"/>
              <a:t>Manners, acceptable conduct</a:t>
            </a:r>
          </a:p>
          <a:p>
            <a:endParaRPr lang="en-US" dirty="0"/>
          </a:p>
          <a:p>
            <a:endParaRPr lang="en-US" dirty="0"/>
          </a:p>
        </p:txBody>
      </p:sp>
    </p:spTree>
    <p:extLst>
      <p:ext uri="{BB962C8B-B14F-4D97-AF65-F5344CB8AC3E}">
        <p14:creationId xmlns:p14="http://schemas.microsoft.com/office/powerpoint/2010/main" val="34315670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Effective Listening Do’s</a:t>
            </a:r>
          </a:p>
        </p:txBody>
      </p:sp>
      <p:sp>
        <p:nvSpPr>
          <p:cNvPr id="3" name="Content Placeholder 2"/>
          <p:cNvSpPr>
            <a:spLocks noGrp="1"/>
          </p:cNvSpPr>
          <p:nvPr>
            <p:ph idx="1"/>
          </p:nvPr>
        </p:nvSpPr>
        <p:spPr/>
        <p:txBody>
          <a:bodyPr>
            <a:normAutofit lnSpcReduction="10000"/>
          </a:bodyPr>
          <a:lstStyle/>
          <a:p>
            <a:pPr marL="457200" indent="-457200">
              <a:buFont typeface="Arial" panose="020B0604020202020204" pitchFamily="34" charset="0"/>
              <a:buChar char="•"/>
            </a:pPr>
            <a:r>
              <a:rPr lang="en-US" b="0" dirty="0"/>
              <a:t>Build atmosphere of trust</a:t>
            </a:r>
          </a:p>
          <a:p>
            <a:pPr marL="457200" indent="-457200">
              <a:buFont typeface="Arial" panose="020B0604020202020204" pitchFamily="34" charset="0"/>
              <a:buChar char="•"/>
            </a:pPr>
            <a:r>
              <a:rPr lang="en-US" b="0" dirty="0"/>
              <a:t>Lean forward, make eye contact</a:t>
            </a:r>
          </a:p>
          <a:p>
            <a:pPr marL="457200" indent="-457200">
              <a:buFont typeface="Arial" panose="020B0604020202020204" pitchFamily="34" charset="0"/>
              <a:buChar char="•"/>
            </a:pPr>
            <a:r>
              <a:rPr lang="en-US" b="0" dirty="0"/>
              <a:t>Have enough time &amp; energy to listen</a:t>
            </a:r>
          </a:p>
          <a:p>
            <a:pPr marL="457200" indent="-457200">
              <a:buFont typeface="Arial" panose="020B0604020202020204" pitchFamily="34" charset="0"/>
              <a:buChar char="•"/>
            </a:pPr>
            <a:r>
              <a:rPr lang="en-US" b="0" dirty="0"/>
              <a:t>Restate, clarify &amp; sum up what you’ve heard</a:t>
            </a:r>
          </a:p>
          <a:p>
            <a:pPr marL="457200" indent="-457200">
              <a:buFont typeface="Arial" panose="020B0604020202020204" pitchFamily="34" charset="0"/>
              <a:buChar char="•"/>
            </a:pPr>
            <a:r>
              <a:rPr lang="en-US" b="0" dirty="0"/>
              <a:t>Practice</a:t>
            </a:r>
          </a:p>
          <a:p>
            <a:pPr marL="457200" indent="-457200">
              <a:buFont typeface="Arial" panose="020B0604020202020204" pitchFamily="34" charset="0"/>
              <a:buChar char="•"/>
            </a:pPr>
            <a:r>
              <a:rPr lang="en-US" b="0" dirty="0"/>
              <a:t>Get feedback</a:t>
            </a:r>
          </a:p>
          <a:p>
            <a:endParaRPr lang="en-US" sz="2400" b="0" dirty="0"/>
          </a:p>
          <a:p>
            <a:pPr algn="ctr">
              <a:buNone/>
            </a:pPr>
            <a:endParaRPr lang="en-US" sz="2400" b="0" dirty="0"/>
          </a:p>
          <a:p>
            <a:pPr algn="ctr">
              <a:buNone/>
            </a:pPr>
            <a:endParaRPr lang="en-US" sz="2400" b="0" dirty="0"/>
          </a:p>
          <a:p>
            <a:pPr>
              <a:buNone/>
            </a:pPr>
            <a:r>
              <a:rPr lang="en-US" sz="2000" b="0" dirty="0"/>
              <a:t>www.karensusman.com</a:t>
            </a:r>
          </a:p>
        </p:txBody>
      </p:sp>
      <p:pic>
        <p:nvPicPr>
          <p:cNvPr id="4" name="Graphic 3" descr="Diving outline">
            <a:extLst>
              <a:ext uri="{FF2B5EF4-FFF2-40B4-BE49-F238E27FC236}">
                <a16:creationId xmlns:a16="http://schemas.microsoft.com/office/drawing/2014/main" id="{15DE5645-8D7E-165C-1F23-24A3D855256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77600" y="0"/>
            <a:ext cx="914400" cy="914400"/>
          </a:xfrm>
          <a:prstGeom prst="rect">
            <a:avLst/>
          </a:prstGeom>
        </p:spPr>
      </p:pic>
      <p:pic>
        <p:nvPicPr>
          <p:cNvPr id="6" name="Picture 5" descr="A person sitting on a chair&#10;&#10;Description automatically generated">
            <a:extLst>
              <a:ext uri="{FF2B5EF4-FFF2-40B4-BE49-F238E27FC236}">
                <a16:creationId xmlns:a16="http://schemas.microsoft.com/office/drawing/2014/main" id="{0880192C-5B9B-F403-44A6-462E20A862E5}"/>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8017944" y="1117234"/>
            <a:ext cx="3335856" cy="531965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TextBox 6">
            <a:extLst>
              <a:ext uri="{FF2B5EF4-FFF2-40B4-BE49-F238E27FC236}">
                <a16:creationId xmlns:a16="http://schemas.microsoft.com/office/drawing/2014/main" id="{79FE95FE-28F0-4CF5-1DF9-2BEFBEE882F0}"/>
              </a:ext>
            </a:extLst>
          </p:cNvPr>
          <p:cNvSpPr txBox="1"/>
          <p:nvPr/>
        </p:nvSpPr>
        <p:spPr>
          <a:xfrm>
            <a:off x="8017944" y="6457451"/>
            <a:ext cx="2790713" cy="230832"/>
          </a:xfrm>
          <a:prstGeom prst="rect">
            <a:avLst/>
          </a:prstGeom>
          <a:noFill/>
        </p:spPr>
        <p:txBody>
          <a:bodyPr wrap="square" rtlCol="0">
            <a:spAutoFit/>
          </a:bodyPr>
          <a:lstStyle/>
          <a:p>
            <a:r>
              <a:rPr lang="en-US" sz="900" dirty="0">
                <a:hlinkClick r:id="rId6" tooltip="http://flickr.com/photos/rosenfeldmedia/8626919835"/>
              </a:rPr>
              <a:t>This Photo</a:t>
            </a:r>
            <a:r>
              <a:rPr lang="en-US" sz="900" dirty="0"/>
              <a:t> by Unknown Author is licensed under </a:t>
            </a:r>
            <a:r>
              <a:rPr lang="en-US" sz="900" dirty="0">
                <a:hlinkClick r:id="rId7" tooltip="https://creativecommons.org/licenses/by/3.0/"/>
              </a:rPr>
              <a:t>CC BY</a:t>
            </a:r>
            <a:endParaRPr lang="en-US" sz="900" dirty="0"/>
          </a:p>
        </p:txBody>
      </p:sp>
    </p:spTree>
    <p:extLst>
      <p:ext uri="{BB962C8B-B14F-4D97-AF65-F5344CB8AC3E}">
        <p14:creationId xmlns:p14="http://schemas.microsoft.com/office/powerpoint/2010/main" val="218502158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14401"/>
          </a:xfrm>
        </p:spPr>
        <p:txBody>
          <a:bodyPr>
            <a:normAutofit/>
          </a:bodyPr>
          <a:lstStyle/>
          <a:p>
            <a:r>
              <a:rPr lang="en-US" sz="4000" dirty="0"/>
              <a:t>Non-Active Listening</a:t>
            </a:r>
          </a:p>
        </p:txBody>
      </p:sp>
      <p:sp>
        <p:nvSpPr>
          <p:cNvPr id="3" name="Content Placeholder 2"/>
          <p:cNvSpPr>
            <a:spLocks noGrp="1"/>
          </p:cNvSpPr>
          <p:nvPr>
            <p:ph idx="1"/>
          </p:nvPr>
        </p:nvSpPr>
        <p:spPr>
          <a:xfrm>
            <a:off x="622150" y="1414463"/>
            <a:ext cx="6183852" cy="4762500"/>
          </a:xfrm>
        </p:spPr>
        <p:txBody>
          <a:bodyPr>
            <a:normAutofit fontScale="92500" lnSpcReduction="10000"/>
          </a:bodyPr>
          <a:lstStyle/>
          <a:p>
            <a:pPr marL="228600" indent="-457200">
              <a:buFont typeface="Arial" panose="020B0604020202020204" pitchFamily="34" charset="0"/>
              <a:buChar char="•"/>
            </a:pPr>
            <a:r>
              <a:rPr lang="en-US" b="0" dirty="0"/>
              <a:t>Finish others’ thoughts</a:t>
            </a:r>
          </a:p>
          <a:p>
            <a:pPr marL="228600" indent="-457200">
              <a:buFont typeface="Arial" panose="020B0604020202020204" pitchFamily="34" charset="0"/>
              <a:buChar char="•"/>
            </a:pPr>
            <a:r>
              <a:rPr lang="en-US" b="0" dirty="0"/>
              <a:t>Tolerate or create distractions</a:t>
            </a:r>
          </a:p>
          <a:p>
            <a:pPr marL="228600" indent="-457200">
              <a:buFont typeface="Arial" panose="020B0604020202020204" pitchFamily="34" charset="0"/>
              <a:buChar char="•"/>
            </a:pPr>
            <a:r>
              <a:rPr lang="en-US" b="0" dirty="0"/>
              <a:t>Fake paying attention</a:t>
            </a:r>
          </a:p>
          <a:p>
            <a:pPr marL="228600" indent="-457200">
              <a:buFont typeface="Arial" panose="020B0604020202020204" pitchFamily="34" charset="0"/>
              <a:buChar char="•"/>
            </a:pPr>
            <a:r>
              <a:rPr lang="en-US" b="0" dirty="0"/>
              <a:t>Create early assumptions</a:t>
            </a:r>
          </a:p>
          <a:p>
            <a:pPr marL="228600" indent="-457200">
              <a:buFont typeface="Arial" panose="020B0604020202020204" pitchFamily="34" charset="0"/>
              <a:buChar char="•"/>
            </a:pPr>
            <a:r>
              <a:rPr lang="en-US" b="0" dirty="0"/>
              <a:t>Not keeping an open mind</a:t>
            </a:r>
          </a:p>
          <a:p>
            <a:pPr marL="228600" indent="-457200">
              <a:buFont typeface="Arial" panose="020B0604020202020204" pitchFamily="34" charset="0"/>
              <a:buChar char="•"/>
            </a:pPr>
            <a:r>
              <a:rPr lang="en-US" b="0" dirty="0"/>
              <a:t>Call the subject uninteresting</a:t>
            </a:r>
          </a:p>
          <a:p>
            <a:pPr marL="228600" indent="-457200">
              <a:buFont typeface="Arial" panose="020B0604020202020204" pitchFamily="34" charset="0"/>
              <a:buChar char="•"/>
            </a:pPr>
            <a:r>
              <a:rPr lang="en-US" b="0" dirty="0"/>
              <a:t>Criticize the speaker or the topic </a:t>
            </a:r>
          </a:p>
          <a:p>
            <a:pPr lvl="1"/>
            <a:endParaRPr lang="en-US" sz="2000" dirty="0"/>
          </a:p>
          <a:p>
            <a:pPr lvl="1"/>
            <a:endParaRPr lang="en-US" sz="2000" dirty="0"/>
          </a:p>
          <a:p>
            <a:pPr lvl="1">
              <a:buNone/>
            </a:pPr>
            <a:endParaRPr lang="en-US" sz="2000" dirty="0"/>
          </a:p>
          <a:p>
            <a:pPr lvl="1">
              <a:buNone/>
            </a:pPr>
            <a:r>
              <a:rPr lang="en-US" sz="2000" dirty="0"/>
              <a:t>www.422business.com</a:t>
            </a:r>
          </a:p>
          <a:p>
            <a:pPr lvl="1"/>
            <a:endParaRPr lang="en-US" sz="2000" dirty="0"/>
          </a:p>
          <a:p>
            <a:pPr lvl="1">
              <a:buNone/>
            </a:pPr>
            <a:endParaRPr lang="en-US" sz="2000" dirty="0"/>
          </a:p>
        </p:txBody>
      </p:sp>
      <p:pic>
        <p:nvPicPr>
          <p:cNvPr id="5" name="Graphic 4" descr="Diving outline">
            <a:extLst>
              <a:ext uri="{FF2B5EF4-FFF2-40B4-BE49-F238E27FC236}">
                <a16:creationId xmlns:a16="http://schemas.microsoft.com/office/drawing/2014/main" id="{82CE6841-7ECF-98A4-150E-ADEDB0A4A03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77600" y="0"/>
            <a:ext cx="914400" cy="914400"/>
          </a:xfrm>
          <a:prstGeom prst="rect">
            <a:avLst/>
          </a:prstGeom>
        </p:spPr>
      </p:pic>
      <p:pic>
        <p:nvPicPr>
          <p:cNvPr id="7" name="Picture 6" descr="A person talking on the phone&#10;&#10;Description automatically generated">
            <a:extLst>
              <a:ext uri="{FF2B5EF4-FFF2-40B4-BE49-F238E27FC236}">
                <a16:creationId xmlns:a16="http://schemas.microsoft.com/office/drawing/2014/main" id="{3075A35E-77F4-688B-E3F0-B692BEE695EC}"/>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6806003" y="1714500"/>
            <a:ext cx="5125351" cy="3429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8" name="TextBox 7">
            <a:extLst>
              <a:ext uri="{FF2B5EF4-FFF2-40B4-BE49-F238E27FC236}">
                <a16:creationId xmlns:a16="http://schemas.microsoft.com/office/drawing/2014/main" id="{4185EC93-794A-759E-1B61-4E8D1FB226DC}"/>
              </a:ext>
            </a:extLst>
          </p:cNvPr>
          <p:cNvSpPr txBox="1"/>
          <p:nvPr/>
        </p:nvSpPr>
        <p:spPr>
          <a:xfrm>
            <a:off x="6806002" y="5143500"/>
            <a:ext cx="4874338" cy="230832"/>
          </a:xfrm>
          <a:prstGeom prst="rect">
            <a:avLst/>
          </a:prstGeom>
          <a:noFill/>
        </p:spPr>
        <p:txBody>
          <a:bodyPr wrap="square" rtlCol="0">
            <a:spAutoFit/>
          </a:bodyPr>
          <a:lstStyle/>
          <a:p>
            <a:r>
              <a:rPr lang="en-US" sz="900" dirty="0">
                <a:hlinkClick r:id="rId6" tooltip="https://boisestate.pressbooks.pub/makingconflictsuckless/chapter/barriers-to-effective-listening/"/>
              </a:rPr>
              <a:t>This Photo</a:t>
            </a:r>
            <a:r>
              <a:rPr lang="en-US" sz="900" dirty="0"/>
              <a:t> by Unknown Author is licensed under </a:t>
            </a:r>
            <a:r>
              <a:rPr lang="en-US" sz="900" dirty="0">
                <a:hlinkClick r:id="rId7" tooltip="https://creativecommons.org/licenses/by-nc-sa/3.0/"/>
              </a:rPr>
              <a:t>CC BY-SA-NC</a:t>
            </a:r>
            <a:endParaRPr lang="en-US" sz="900" dirty="0"/>
          </a:p>
        </p:txBody>
      </p:sp>
    </p:spTree>
    <p:extLst>
      <p:ext uri="{BB962C8B-B14F-4D97-AF65-F5344CB8AC3E}">
        <p14:creationId xmlns:p14="http://schemas.microsoft.com/office/powerpoint/2010/main" val="414930539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2788D9A-D92A-5410-69A4-84B5E77EEE86}"/>
              </a:ext>
            </a:extLst>
          </p:cNvPr>
          <p:cNvSpPr>
            <a:spLocks noGrp="1"/>
          </p:cNvSpPr>
          <p:nvPr>
            <p:ph idx="1"/>
          </p:nvPr>
        </p:nvSpPr>
        <p:spPr>
          <a:xfrm>
            <a:off x="838200" y="1258645"/>
            <a:ext cx="11231880" cy="4918318"/>
          </a:xfrm>
        </p:spPr>
        <p:txBody>
          <a:bodyPr/>
          <a:lstStyle/>
          <a:p>
            <a:r>
              <a:rPr lang="en-US" b="0" dirty="0"/>
              <a:t>Optional Videos:</a:t>
            </a:r>
          </a:p>
          <a:p>
            <a:pPr marL="457200" indent="-457200">
              <a:buFont typeface="Arial" panose="020B0604020202020204" pitchFamily="34" charset="0"/>
              <a:buChar char="•"/>
            </a:pPr>
            <a:r>
              <a:rPr lang="en-US" b="0" dirty="0"/>
              <a:t>Communication Steroids Podcast: Listening Skills (9mn): </a:t>
            </a:r>
            <a:r>
              <a:rPr lang="en-US" sz="1600" b="0" dirty="0">
                <a:hlinkClick r:id="rId2"/>
              </a:rPr>
              <a:t>Steroids</a:t>
            </a:r>
            <a:endParaRPr lang="en-US" sz="1600" b="0" dirty="0"/>
          </a:p>
          <a:p>
            <a:pPr marL="457200" indent="-457200">
              <a:buFont typeface="Arial" panose="020B0604020202020204" pitchFamily="34" charset="0"/>
              <a:buChar char="•"/>
            </a:pPr>
            <a:r>
              <a:rPr lang="en-US" b="0" dirty="0"/>
              <a:t>Effective Listening Skills (3mn): </a:t>
            </a:r>
            <a:r>
              <a:rPr lang="en-US" sz="1600" b="0" dirty="0">
                <a:hlinkClick r:id="rId3"/>
              </a:rPr>
              <a:t>https://youtu.be/ENkwUBPhMJw?si=my06PTf85t89b2Wb</a:t>
            </a:r>
            <a:r>
              <a:rPr lang="en-US" sz="1600" b="0" dirty="0"/>
              <a:t> </a:t>
            </a:r>
          </a:p>
        </p:txBody>
      </p:sp>
      <p:pic>
        <p:nvPicPr>
          <p:cNvPr id="4" name="Graphic 3" descr="Diving outline">
            <a:extLst>
              <a:ext uri="{FF2B5EF4-FFF2-40B4-BE49-F238E27FC236}">
                <a16:creationId xmlns:a16="http://schemas.microsoft.com/office/drawing/2014/main" id="{9B72DDE7-FE38-3B99-22C0-C78B5E3AF74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277600" y="0"/>
            <a:ext cx="914400" cy="914400"/>
          </a:xfrm>
          <a:prstGeom prst="rect">
            <a:avLst/>
          </a:prstGeom>
        </p:spPr>
      </p:pic>
    </p:spTree>
    <p:extLst>
      <p:ext uri="{BB962C8B-B14F-4D97-AF65-F5344CB8AC3E}">
        <p14:creationId xmlns:p14="http://schemas.microsoft.com/office/powerpoint/2010/main" val="362906099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Competency 3</a:t>
            </a:r>
          </a:p>
        </p:txBody>
      </p:sp>
      <p:sp>
        <p:nvSpPr>
          <p:cNvPr id="3" name="Content Placeholder 2"/>
          <p:cNvSpPr>
            <a:spLocks noGrp="1"/>
          </p:cNvSpPr>
          <p:nvPr>
            <p:ph idx="1"/>
          </p:nvPr>
        </p:nvSpPr>
        <p:spPr/>
        <p:txBody>
          <a:bodyPr/>
          <a:lstStyle/>
          <a:p>
            <a:r>
              <a:rPr lang="en-US" sz="2400" dirty="0"/>
              <a:t>Use a variety of communication techniques to achieve effective interpersonal and team communication	</a:t>
            </a:r>
          </a:p>
          <a:p>
            <a:pPr marL="100012" indent="-457200">
              <a:buFont typeface="Arial" panose="020B0604020202020204" pitchFamily="34" charset="0"/>
              <a:buChar char="•"/>
            </a:pPr>
            <a:r>
              <a:rPr lang="en-US" sz="2400" b="0" dirty="0"/>
              <a:t>Select effective verbal communication techniques</a:t>
            </a:r>
          </a:p>
          <a:p>
            <a:pPr marL="100012" indent="-457200">
              <a:buFont typeface="Arial" panose="020B0604020202020204" pitchFamily="34" charset="0"/>
              <a:buChar char="•"/>
            </a:pPr>
            <a:r>
              <a:rPr lang="en-US" sz="2400" b="0" dirty="0"/>
              <a:t>Recognize effective non-verbal communication skills and skills to promote 	communication with clients/individuals who have difficulty hearing, 	seeing, speaking or have language barriers</a:t>
            </a:r>
          </a:p>
          <a:p>
            <a:pPr marL="100012" indent="-457200">
              <a:buFont typeface="Arial" panose="020B0604020202020204" pitchFamily="34" charset="0"/>
              <a:buChar char="•"/>
            </a:pPr>
            <a:r>
              <a:rPr lang="en-US" sz="2400" b="0" dirty="0"/>
              <a:t>List basic telephone usage</a:t>
            </a:r>
          </a:p>
          <a:p>
            <a:pPr marL="100012" indent="-457200">
              <a:buFont typeface="Arial" panose="020B0604020202020204" pitchFamily="34" charset="0"/>
              <a:buChar char="•"/>
            </a:pPr>
            <a:r>
              <a:rPr lang="en-US" sz="2400" b="0" dirty="0"/>
              <a:t>Demonstrate telephone message taking skills</a:t>
            </a:r>
          </a:p>
          <a:p>
            <a:endParaRPr lang="en-US" dirty="0"/>
          </a:p>
        </p:txBody>
      </p:sp>
      <p:pic>
        <p:nvPicPr>
          <p:cNvPr id="4" name="Picture 3" descr="A water droplet falling into a heart shape&#10;&#10;Description automatically generated">
            <a:extLst>
              <a:ext uri="{FF2B5EF4-FFF2-40B4-BE49-F238E27FC236}">
                <a16:creationId xmlns:a16="http://schemas.microsoft.com/office/drawing/2014/main" id="{6769B125-2AD7-0F41-6EDE-12422EB58CE2}"/>
              </a:ext>
            </a:extLst>
          </p:cNvPr>
          <p:cNvPicPr>
            <a:picLocks noChangeAspect="1"/>
          </p:cNvPicPr>
          <p:nvPr/>
        </p:nvPicPr>
        <p:blipFill>
          <a:blip r:embed="rId2">
            <a:alphaModFix amt="11000"/>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33274" y="1"/>
            <a:ext cx="11858726" cy="6858000"/>
          </a:xfrm>
          <a:prstGeom prst="rect">
            <a:avLst/>
          </a:prstGeom>
        </p:spPr>
      </p:pic>
      <p:sp>
        <p:nvSpPr>
          <p:cNvPr id="5" name="TextBox 4">
            <a:extLst>
              <a:ext uri="{FF2B5EF4-FFF2-40B4-BE49-F238E27FC236}">
                <a16:creationId xmlns:a16="http://schemas.microsoft.com/office/drawing/2014/main" id="{5D7EE5F4-E02C-5C40-DEA4-67BE53ACC774}"/>
              </a:ext>
            </a:extLst>
          </p:cNvPr>
          <p:cNvSpPr txBox="1"/>
          <p:nvPr/>
        </p:nvSpPr>
        <p:spPr>
          <a:xfrm>
            <a:off x="632489" y="6573256"/>
            <a:ext cx="4471103" cy="2308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95DA"/>
                </a:solidFill>
                <a:effectLst/>
                <a:uLnTx/>
                <a:uFillTx/>
                <a:latin typeface="Calibri" panose="020F0502020204030204"/>
                <a:ea typeface="+mn-ea"/>
                <a:cs typeface="+mn-cs"/>
                <a:hlinkClick r:id="rId3" tooltip="https://epitemnein-epitomic.blogspot.com/2014/01/cultivating-supremacy-of-compassion.html">
                  <a:extLst>
                    <a:ext uri="{A12FA001-AC4F-418D-AE19-62706E023703}">
                      <ahyp:hlinkClr xmlns:ahyp="http://schemas.microsoft.com/office/drawing/2018/hyperlinkcolor" val="tx"/>
                    </a:ext>
                  </a:extLst>
                </a:hlinkClick>
              </a:rPr>
              <a:t>This Photo</a:t>
            </a: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rPr>
              <a:t> by Unknown Author is licensed under </a:t>
            </a: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hlinkClick r:id="rId4" tooltip="https://creativecommons.org/licenses/by-nc-nd/3.0/"/>
              </a:rPr>
              <a:t>CC BY-NC-ND</a:t>
            </a:r>
            <a:endPar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7143081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82388"/>
            <a:ext cx="10515600" cy="1143000"/>
          </a:xfrm>
        </p:spPr>
        <p:txBody>
          <a:bodyPr>
            <a:normAutofit/>
          </a:bodyPr>
          <a:lstStyle/>
          <a:p>
            <a:r>
              <a:rPr lang="en-US" sz="4000" dirty="0"/>
              <a:t>Effective Verbal Communication Techniques </a:t>
            </a:r>
            <a:endParaRPr lang="en-US" sz="4000" dirty="0">
              <a:ea typeface="Calibri"/>
              <a:cs typeface="Calibri"/>
            </a:endParaRPr>
          </a:p>
        </p:txBody>
      </p:sp>
      <p:sp>
        <p:nvSpPr>
          <p:cNvPr id="3" name="Content Placeholder 2"/>
          <p:cNvSpPr>
            <a:spLocks noGrp="1"/>
          </p:cNvSpPr>
          <p:nvPr>
            <p:ph idx="1"/>
          </p:nvPr>
        </p:nvSpPr>
        <p:spPr/>
        <p:txBody>
          <a:bodyPr vert="horz" lIns="91440" tIns="45720" rIns="91440" bIns="45720" rtlCol="0" anchor="t">
            <a:normAutofit/>
          </a:bodyPr>
          <a:lstStyle/>
          <a:p>
            <a:pPr marL="457200" indent="-457200">
              <a:buFont typeface="Arial" panose="020B0604020202020204" pitchFamily="34" charset="0"/>
              <a:buChar char="•"/>
            </a:pPr>
            <a:r>
              <a:rPr lang="en-US" b="0" dirty="0"/>
              <a:t>Speak slowly and clearly </a:t>
            </a:r>
          </a:p>
          <a:p>
            <a:pPr marL="457200" lvl="0" indent="-457200">
              <a:buFont typeface="Arial" panose="020B0604020202020204" pitchFamily="34" charset="0"/>
              <a:buChar char="•"/>
            </a:pPr>
            <a:r>
              <a:rPr lang="en-US" b="0" dirty="0"/>
              <a:t>Have the attention of the receiver  </a:t>
            </a:r>
          </a:p>
          <a:p>
            <a:pPr marL="457200" lvl="0" indent="-457200">
              <a:buFont typeface="Arial" panose="020B0604020202020204" pitchFamily="34" charset="0"/>
              <a:buChar char="•"/>
            </a:pPr>
            <a:r>
              <a:rPr lang="en-US" b="0" dirty="0"/>
              <a:t>Focus on the client’s/individual’s feelings  </a:t>
            </a:r>
          </a:p>
          <a:p>
            <a:pPr marL="457200" lvl="0" indent="-457200">
              <a:buFont typeface="Arial" panose="020B0604020202020204" pitchFamily="34" charset="0"/>
              <a:buChar char="•"/>
            </a:pPr>
            <a:r>
              <a:rPr lang="en-US" b="0" dirty="0"/>
              <a:t>Repeat the message in your own words to make sure you understand</a:t>
            </a:r>
          </a:p>
          <a:p>
            <a:pPr marL="457200" lvl="0" indent="-457200">
              <a:buFont typeface="Arial" panose="020B0604020202020204" pitchFamily="34" charset="0"/>
              <a:buChar char="•"/>
            </a:pPr>
            <a:r>
              <a:rPr lang="en-US" b="0" dirty="0"/>
              <a:t>If you don’t understand the message, ask the sender to re-state the message and do not pretend that you understand</a:t>
            </a:r>
          </a:p>
          <a:p>
            <a:pPr marL="457200" lvl="0" indent="-457200">
              <a:buFont typeface="Arial" panose="020B0604020202020204" pitchFamily="34" charset="0"/>
              <a:buChar char="•"/>
            </a:pPr>
            <a:r>
              <a:rPr lang="en-US" b="0" dirty="0"/>
              <a:t>Seek information from the client/individual</a:t>
            </a:r>
          </a:p>
          <a:p>
            <a:endParaRPr lang="en-US" dirty="0"/>
          </a:p>
        </p:txBody>
      </p:sp>
      <p:pic>
        <p:nvPicPr>
          <p:cNvPr id="5" name="Graphic 4" descr="A lightbulb">
            <a:extLst>
              <a:ext uri="{FF2B5EF4-FFF2-40B4-BE49-F238E27FC236}">
                <a16:creationId xmlns:a16="http://schemas.microsoft.com/office/drawing/2014/main" id="{857D8296-D8BF-124D-A5F1-75C88B5C26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146399" y="171378"/>
            <a:ext cx="984504" cy="984504"/>
          </a:xfrm>
          <a:prstGeom prst="rect">
            <a:avLst/>
          </a:prstGeom>
        </p:spPr>
      </p:pic>
    </p:spTree>
    <p:extLst>
      <p:ext uri="{BB962C8B-B14F-4D97-AF65-F5344CB8AC3E}">
        <p14:creationId xmlns:p14="http://schemas.microsoft.com/office/powerpoint/2010/main" val="277591327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09980"/>
            <a:ext cx="8229600" cy="1143000"/>
          </a:xfrm>
        </p:spPr>
        <p:txBody>
          <a:bodyPr>
            <a:normAutofit fontScale="90000"/>
          </a:bodyPr>
          <a:lstStyle/>
          <a:p>
            <a:r>
              <a:rPr lang="en-US" dirty="0"/>
              <a:t>Effective Non-verbal Communication</a:t>
            </a:r>
            <a:br>
              <a:rPr lang="en-US" dirty="0"/>
            </a:br>
            <a:endParaRPr lang="en-US" dirty="0"/>
          </a:p>
        </p:txBody>
      </p:sp>
      <p:sp>
        <p:nvSpPr>
          <p:cNvPr id="3" name="Content Placeholder 2"/>
          <p:cNvSpPr>
            <a:spLocks noGrp="1"/>
          </p:cNvSpPr>
          <p:nvPr>
            <p:ph idx="1"/>
          </p:nvPr>
        </p:nvSpPr>
        <p:spPr>
          <a:xfrm>
            <a:off x="640529" y="1652980"/>
            <a:ext cx="5653143" cy="4351338"/>
          </a:xfrm>
        </p:spPr>
        <p:txBody>
          <a:bodyPr/>
          <a:lstStyle/>
          <a:p>
            <a:pPr marL="457200" indent="-457200">
              <a:buFont typeface="Arial" panose="020B0604020202020204" pitchFamily="34" charset="0"/>
              <a:buChar char="•"/>
            </a:pPr>
            <a:r>
              <a:rPr lang="en-US" b="0" dirty="0"/>
              <a:t>Face the speaker </a:t>
            </a:r>
          </a:p>
          <a:p>
            <a:pPr marL="457200" lvl="0" indent="-457200">
              <a:buFont typeface="Arial" panose="020B0604020202020204" pitchFamily="34" charset="0"/>
              <a:buChar char="•"/>
            </a:pPr>
            <a:r>
              <a:rPr lang="en-US" b="0" dirty="0"/>
              <a:t>Non-verbal message supports the verbal message</a:t>
            </a:r>
          </a:p>
          <a:p>
            <a:pPr marL="457200" lvl="0" indent="-457200">
              <a:buFont typeface="Arial" panose="020B0604020202020204" pitchFamily="34" charset="0"/>
              <a:buChar char="•"/>
            </a:pPr>
            <a:r>
              <a:rPr lang="en-US" b="0" dirty="0"/>
              <a:t>Appropriate posture  </a:t>
            </a:r>
          </a:p>
          <a:p>
            <a:pPr marL="457200" lvl="0" indent="-457200">
              <a:buFont typeface="Arial" panose="020B0604020202020204" pitchFamily="34" charset="0"/>
              <a:buChar char="•"/>
            </a:pPr>
            <a:r>
              <a:rPr lang="en-US" b="0" dirty="0"/>
              <a:t>Appropriate use of  gestures </a:t>
            </a:r>
          </a:p>
          <a:p>
            <a:pPr marL="457200" lvl="0" indent="-457200">
              <a:buFont typeface="Arial" panose="020B0604020202020204" pitchFamily="34" charset="0"/>
              <a:buChar char="•"/>
            </a:pPr>
            <a:r>
              <a:rPr lang="en-US" b="0" dirty="0"/>
              <a:t>Pleasant facial expression </a:t>
            </a:r>
          </a:p>
          <a:p>
            <a:pPr marL="457200" lvl="0" indent="-457200">
              <a:buFont typeface="Arial" panose="020B0604020202020204" pitchFamily="34" charset="0"/>
              <a:buChar char="•"/>
            </a:pPr>
            <a:r>
              <a:rPr lang="en-US" b="0" dirty="0"/>
              <a:t>Utilize appropriate listening skills</a:t>
            </a:r>
          </a:p>
          <a:p>
            <a:endParaRPr lang="en-US" dirty="0"/>
          </a:p>
        </p:txBody>
      </p:sp>
      <p:pic>
        <p:nvPicPr>
          <p:cNvPr id="5" name="Picture 4" descr="A group of people sitting on chairs&#10;&#10;Description automatically generated">
            <a:extLst>
              <a:ext uri="{FF2B5EF4-FFF2-40B4-BE49-F238E27FC236}">
                <a16:creationId xmlns:a16="http://schemas.microsoft.com/office/drawing/2014/main" id="{7AA389DE-79D2-825F-54C5-7AECF00E96E5}"/>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6293672" y="1524000"/>
            <a:ext cx="5715000" cy="3810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TextBox 5">
            <a:extLst>
              <a:ext uri="{FF2B5EF4-FFF2-40B4-BE49-F238E27FC236}">
                <a16:creationId xmlns:a16="http://schemas.microsoft.com/office/drawing/2014/main" id="{5EAB4694-D6D8-8C1A-7907-1E250E97BFCA}"/>
              </a:ext>
            </a:extLst>
          </p:cNvPr>
          <p:cNvSpPr txBox="1"/>
          <p:nvPr/>
        </p:nvSpPr>
        <p:spPr>
          <a:xfrm>
            <a:off x="6293672" y="5322911"/>
            <a:ext cx="5715000" cy="230832"/>
          </a:xfrm>
          <a:prstGeom prst="rect">
            <a:avLst/>
          </a:prstGeom>
          <a:noFill/>
        </p:spPr>
        <p:txBody>
          <a:bodyPr wrap="square" rtlCol="0">
            <a:spAutoFit/>
          </a:bodyPr>
          <a:lstStyle/>
          <a:p>
            <a:r>
              <a:rPr lang="en-US" sz="900" dirty="0">
                <a:hlinkClick r:id="rId3" tooltip="https://isolution.pro/es/t/positive-body-language/positive-body-language-good-sitting-postures/buenas-posturas-para-sentarse"/>
              </a:rPr>
              <a:t>This Photo</a:t>
            </a:r>
            <a:r>
              <a:rPr lang="en-US" sz="900" dirty="0"/>
              <a:t> by Unknown Author is licensed under </a:t>
            </a:r>
            <a:r>
              <a:rPr lang="en-US" sz="900" dirty="0">
                <a:hlinkClick r:id="rId4" tooltip="https://creativecommons.org/licenses/by-sa/3.0/"/>
              </a:rPr>
              <a:t>CC BY-SA</a:t>
            </a:r>
            <a:endParaRPr lang="en-US" sz="900" dirty="0"/>
          </a:p>
        </p:txBody>
      </p:sp>
      <p:pic>
        <p:nvPicPr>
          <p:cNvPr id="7" name="Graphic 6" descr="A lightbulb">
            <a:extLst>
              <a:ext uri="{FF2B5EF4-FFF2-40B4-BE49-F238E27FC236}">
                <a16:creationId xmlns:a16="http://schemas.microsoft.com/office/drawing/2014/main" id="{5B2BF4E5-85BC-9C8B-4495-81A829F8C91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146399" y="182584"/>
            <a:ext cx="984504" cy="984504"/>
          </a:xfrm>
          <a:prstGeom prst="rect">
            <a:avLst/>
          </a:prstGeom>
        </p:spPr>
      </p:pic>
    </p:spTree>
    <p:extLst>
      <p:ext uri="{BB962C8B-B14F-4D97-AF65-F5344CB8AC3E}">
        <p14:creationId xmlns:p14="http://schemas.microsoft.com/office/powerpoint/2010/main" val="205059356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holding his hand to his ear&#10;&#10;Description automatically generated">
            <a:extLst>
              <a:ext uri="{FF2B5EF4-FFF2-40B4-BE49-F238E27FC236}">
                <a16:creationId xmlns:a16="http://schemas.microsoft.com/office/drawing/2014/main" id="{5CE60B11-8DDF-7DF8-B4E4-DC2992E4412B}"/>
              </a:ext>
            </a:extLst>
          </p:cNvPr>
          <p:cNvPicPr>
            <a:picLocks noChangeAspect="1"/>
          </p:cNvPicPr>
          <p:nvPr/>
        </p:nvPicPr>
        <p:blipFill rotWithShape="1">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l="13287"/>
          <a:stretch/>
        </p:blipFill>
        <p:spPr>
          <a:xfrm>
            <a:off x="8500161" y="2583497"/>
            <a:ext cx="3691839" cy="2835593"/>
          </a:xfrm>
          <a:prstGeom prst="rect">
            <a:avLst/>
          </a:prstGeom>
        </p:spPr>
      </p:pic>
      <p:sp>
        <p:nvSpPr>
          <p:cNvPr id="27650" name="Rectangle 2"/>
          <p:cNvSpPr>
            <a:spLocks noGrp="1" noChangeArrowheads="1"/>
          </p:cNvSpPr>
          <p:nvPr>
            <p:ph type="title"/>
          </p:nvPr>
        </p:nvSpPr>
        <p:spPr/>
        <p:txBody>
          <a:bodyPr>
            <a:normAutofit/>
          </a:bodyPr>
          <a:lstStyle/>
          <a:p>
            <a:pPr eaLnBrk="1" hangingPunct="1"/>
            <a:r>
              <a:rPr lang="en-US" sz="4000" dirty="0"/>
              <a:t>Communication Techniques: Hearing Impaired</a:t>
            </a:r>
          </a:p>
        </p:txBody>
      </p:sp>
      <p:sp>
        <p:nvSpPr>
          <p:cNvPr id="27651" name="Rectangle 3"/>
          <p:cNvSpPr>
            <a:spLocks noGrp="1" noChangeArrowheads="1"/>
          </p:cNvSpPr>
          <p:nvPr>
            <p:ph type="body" idx="1"/>
          </p:nvPr>
        </p:nvSpPr>
        <p:spPr/>
        <p:txBody>
          <a:bodyPr/>
          <a:lstStyle/>
          <a:p>
            <a:pPr marL="457200" indent="-457200">
              <a:buFont typeface="Arial" panose="020B0604020202020204" pitchFamily="34" charset="0"/>
              <a:buChar char="•"/>
            </a:pPr>
            <a:r>
              <a:rPr lang="en-US" b="0" dirty="0"/>
              <a:t>Face the person speaking to</a:t>
            </a:r>
          </a:p>
          <a:p>
            <a:pPr marL="457200" indent="-457200">
              <a:buFont typeface="Arial" panose="020B0604020202020204" pitchFamily="34" charset="0"/>
              <a:buChar char="•"/>
            </a:pPr>
            <a:r>
              <a:rPr lang="en-US" b="0" dirty="0"/>
              <a:t>Speak clearly and distinctly</a:t>
            </a:r>
          </a:p>
          <a:p>
            <a:pPr marL="457200" indent="-457200">
              <a:buFont typeface="Arial" panose="020B0604020202020204" pitchFamily="34" charset="0"/>
              <a:buChar char="•"/>
            </a:pPr>
            <a:r>
              <a:rPr lang="en-US" b="0" dirty="0"/>
              <a:t>Keep hands away from mouth to allow for lip reading</a:t>
            </a:r>
          </a:p>
          <a:p>
            <a:pPr marL="457200" indent="-457200">
              <a:buFont typeface="Arial" panose="020B0604020202020204" pitchFamily="34" charset="0"/>
              <a:buChar char="•"/>
            </a:pPr>
            <a:r>
              <a:rPr lang="en-US" b="0" dirty="0"/>
              <a:t>Stand or sit near the person speaking to</a:t>
            </a:r>
          </a:p>
          <a:p>
            <a:pPr marL="457200" indent="-457200">
              <a:buFont typeface="Arial" panose="020B0604020202020204" pitchFamily="34" charset="0"/>
              <a:buChar char="•"/>
            </a:pPr>
            <a:r>
              <a:rPr lang="en-US" b="0" dirty="0"/>
              <a:t>Assist the listener with a hearing aid as appropriate</a:t>
            </a:r>
          </a:p>
          <a:p>
            <a:pPr marL="457200" indent="-457200">
              <a:buFont typeface="Arial" panose="020B0604020202020204" pitchFamily="34" charset="0"/>
              <a:buChar char="•"/>
            </a:pPr>
            <a:r>
              <a:rPr lang="en-US" b="0" dirty="0"/>
              <a:t>Reduce background noise</a:t>
            </a:r>
          </a:p>
          <a:p>
            <a:pPr marL="457200" indent="-457200">
              <a:buFont typeface="Arial" panose="020B0604020202020204" pitchFamily="34" charset="0"/>
              <a:buChar char="•"/>
            </a:pPr>
            <a:r>
              <a:rPr lang="en-US" b="0" dirty="0"/>
              <a:t>Do not chew gum or eat when speaking</a:t>
            </a:r>
          </a:p>
        </p:txBody>
      </p:sp>
      <p:sp>
        <p:nvSpPr>
          <p:cNvPr id="4" name="TextBox 3">
            <a:extLst>
              <a:ext uri="{FF2B5EF4-FFF2-40B4-BE49-F238E27FC236}">
                <a16:creationId xmlns:a16="http://schemas.microsoft.com/office/drawing/2014/main" id="{00607692-BA95-68C7-54BB-E8994507A51B}"/>
              </a:ext>
            </a:extLst>
          </p:cNvPr>
          <p:cNvSpPr txBox="1"/>
          <p:nvPr/>
        </p:nvSpPr>
        <p:spPr>
          <a:xfrm>
            <a:off x="8500160" y="5369361"/>
            <a:ext cx="2483397" cy="369332"/>
          </a:xfrm>
          <a:prstGeom prst="rect">
            <a:avLst/>
          </a:prstGeom>
          <a:noFill/>
        </p:spPr>
        <p:txBody>
          <a:bodyPr wrap="square" rtlCol="0">
            <a:spAutoFit/>
          </a:bodyPr>
          <a:lstStyle/>
          <a:p>
            <a:r>
              <a:rPr lang="en-US" sz="900" dirty="0">
                <a:hlinkClick r:id="rId4" tooltip="https://betterhealthwhileaging.net/hearing-loss-in-aging/"/>
              </a:rPr>
              <a:t>This Photo</a:t>
            </a:r>
            <a:r>
              <a:rPr lang="en-US" sz="900" dirty="0"/>
              <a:t> by Unknown Author is licensed under </a:t>
            </a:r>
            <a:r>
              <a:rPr lang="en-US" sz="900" dirty="0">
                <a:hlinkClick r:id="rId5" tooltip="https://creativecommons.org/licenses/by-nc-nd/3.0/"/>
              </a:rPr>
              <a:t>CC BY-NC-ND</a:t>
            </a:r>
            <a:endParaRPr lang="en-US" sz="900" dirty="0"/>
          </a:p>
        </p:txBody>
      </p:sp>
      <p:pic>
        <p:nvPicPr>
          <p:cNvPr id="5" name="Graphic 4" descr="A lightbulb">
            <a:extLst>
              <a:ext uri="{FF2B5EF4-FFF2-40B4-BE49-F238E27FC236}">
                <a16:creationId xmlns:a16="http://schemas.microsoft.com/office/drawing/2014/main" id="{6D82FB4D-ADAB-76F8-E5F5-CF6A9F5C1EC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695487" y="361878"/>
            <a:ext cx="984504" cy="984504"/>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normAutofit/>
          </a:bodyPr>
          <a:lstStyle/>
          <a:p>
            <a:pPr eaLnBrk="1" hangingPunct="1"/>
            <a:r>
              <a:rPr lang="en-US" sz="4000" dirty="0"/>
              <a:t>Communication Techniques: Vision Impaired</a:t>
            </a:r>
          </a:p>
        </p:txBody>
      </p:sp>
      <p:sp>
        <p:nvSpPr>
          <p:cNvPr id="28675" name="Rectangle 3"/>
          <p:cNvSpPr>
            <a:spLocks noGrp="1" noChangeArrowheads="1"/>
          </p:cNvSpPr>
          <p:nvPr>
            <p:ph type="body" idx="1"/>
          </p:nvPr>
        </p:nvSpPr>
        <p:spPr>
          <a:xfrm>
            <a:off x="838200" y="1825624"/>
            <a:ext cx="10515600" cy="4564417"/>
          </a:xfrm>
        </p:spPr>
        <p:txBody>
          <a:bodyPr vert="horz" lIns="91440" tIns="45720" rIns="91440" bIns="45720" rtlCol="0" anchor="t">
            <a:normAutofit fontScale="92500" lnSpcReduction="10000"/>
          </a:bodyPr>
          <a:lstStyle/>
          <a:p>
            <a:pPr marL="457200" indent="-457200">
              <a:buFont typeface="Arial" panose="020B0604020202020204" pitchFamily="34" charset="0"/>
              <a:buChar char="•"/>
            </a:pPr>
            <a:r>
              <a:rPr lang="en-US" b="0" dirty="0"/>
              <a:t>Identify self and make presence known when approaching</a:t>
            </a:r>
          </a:p>
          <a:p>
            <a:pPr marL="457200" indent="-457200">
              <a:buFont typeface="Arial" panose="020B0604020202020204" pitchFamily="34" charset="0"/>
              <a:buChar char="•"/>
            </a:pPr>
            <a:r>
              <a:rPr lang="en-US" b="0" dirty="0"/>
              <a:t>Call the individual by name as appropriate</a:t>
            </a:r>
          </a:p>
          <a:p>
            <a:pPr marL="457200" indent="-457200">
              <a:buFont typeface="Arial" panose="020B0604020202020204" pitchFamily="34" charset="0"/>
              <a:buChar char="•"/>
            </a:pPr>
            <a:r>
              <a:rPr lang="en-US" b="0" dirty="0"/>
              <a:t>Knock and speak to the client before entering a room</a:t>
            </a:r>
            <a:endParaRPr lang="en-US" b="0" dirty="0">
              <a:ea typeface="Calibri"/>
              <a:cs typeface="Calibri"/>
            </a:endParaRPr>
          </a:p>
          <a:p>
            <a:pPr marL="457200" indent="-457200">
              <a:buFont typeface="Arial" panose="020B0604020202020204" pitchFamily="34" charset="0"/>
              <a:buChar char="•"/>
            </a:pPr>
            <a:r>
              <a:rPr lang="en-US" b="0" dirty="0"/>
              <a:t>Reduce glare in the room which can reduce the ability to see</a:t>
            </a:r>
          </a:p>
          <a:p>
            <a:pPr marL="457200" indent="-457200">
              <a:buFont typeface="Arial" panose="020B0604020202020204" pitchFamily="34" charset="0"/>
              <a:buChar char="•"/>
            </a:pPr>
            <a:r>
              <a:rPr lang="en-US" b="0" dirty="0"/>
              <a:t>Assist with the use of glasses as needed</a:t>
            </a:r>
          </a:p>
          <a:p>
            <a:pPr marL="457200" indent="-457200">
              <a:buFont typeface="Arial" panose="020B0604020202020204" pitchFamily="34" charset="0"/>
              <a:buChar char="•"/>
            </a:pPr>
            <a:r>
              <a:rPr lang="en-US" b="0" dirty="0"/>
              <a:t>Maintain or explain the placement of articles in the person’s surroundings</a:t>
            </a:r>
          </a:p>
          <a:p>
            <a:pPr marL="457200" indent="-457200">
              <a:buFont typeface="Arial" panose="020B0604020202020204" pitchFamily="34" charset="0"/>
              <a:buChar char="•"/>
            </a:pPr>
            <a:r>
              <a:rPr lang="en-US" b="0" dirty="0"/>
              <a:t>Assist in walking: Offer an arm and walk slightly ahead of the individual</a:t>
            </a:r>
          </a:p>
          <a:p>
            <a:pPr marL="457200" indent="-457200">
              <a:buFont typeface="Arial" panose="020B0604020202020204" pitchFamily="34" charset="0"/>
              <a:buChar char="•"/>
            </a:pPr>
            <a:r>
              <a:rPr lang="en-US" b="0" dirty="0"/>
              <a:t>Remember people with vision difficulties may not be hard of hearing or deaf. Use a normal tone and volume in speech</a:t>
            </a:r>
          </a:p>
        </p:txBody>
      </p:sp>
      <p:pic>
        <p:nvPicPr>
          <p:cNvPr id="3" name="Graphic 2" descr="A lightbulb">
            <a:extLst>
              <a:ext uri="{FF2B5EF4-FFF2-40B4-BE49-F238E27FC236}">
                <a16:creationId xmlns:a16="http://schemas.microsoft.com/office/drawing/2014/main" id="{3C32F92D-5EC3-CC25-8EB8-1C0723C6B34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673075" y="361878"/>
            <a:ext cx="984504" cy="984504"/>
          </a:xfrm>
          <a:prstGeom prst="rect">
            <a:avLst/>
          </a:prstGeo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6824" y="457200"/>
            <a:ext cx="10908254" cy="844475"/>
          </a:xfrm>
        </p:spPr>
        <p:txBody>
          <a:bodyPr>
            <a:normAutofit fontScale="90000"/>
          </a:bodyPr>
          <a:lstStyle/>
          <a:p>
            <a:br>
              <a:rPr lang="en-US" sz="3200" dirty="0"/>
            </a:br>
            <a:r>
              <a:rPr lang="en-US" sz="3600" dirty="0"/>
              <a:t>Communication Techniques: Language or Speaking Difficulties</a:t>
            </a:r>
          </a:p>
        </p:txBody>
      </p:sp>
      <p:sp>
        <p:nvSpPr>
          <p:cNvPr id="3" name="Content Placeholder 2"/>
          <p:cNvSpPr>
            <a:spLocks noGrp="1"/>
          </p:cNvSpPr>
          <p:nvPr>
            <p:ph idx="1"/>
          </p:nvPr>
        </p:nvSpPr>
        <p:spPr>
          <a:xfrm>
            <a:off x="806824" y="1771427"/>
            <a:ext cx="10295068" cy="3692525"/>
          </a:xfrm>
        </p:spPr>
        <p:txBody>
          <a:bodyPr/>
          <a:lstStyle/>
          <a:p>
            <a:pPr marL="457200" lvl="0" indent="-457200">
              <a:buFont typeface="Arial" panose="020B0604020202020204" pitchFamily="34" charset="0"/>
              <a:buChar char="•"/>
            </a:pPr>
            <a:r>
              <a:rPr lang="en-US" b="0" dirty="0"/>
              <a:t>May include language barriers</a:t>
            </a:r>
          </a:p>
          <a:p>
            <a:pPr marL="457200" lvl="0" indent="-457200">
              <a:buFont typeface="Arial" panose="020B0604020202020204" pitchFamily="34" charset="0"/>
              <a:buChar char="•"/>
            </a:pPr>
            <a:r>
              <a:rPr lang="en-US" b="0" dirty="0"/>
              <a:t>May include speech difficulties</a:t>
            </a:r>
          </a:p>
          <a:p>
            <a:pPr marL="457200" lvl="0" indent="-457200">
              <a:buFont typeface="Arial" panose="020B0604020202020204" pitchFamily="34" charset="0"/>
              <a:buChar char="•"/>
            </a:pPr>
            <a:r>
              <a:rPr lang="en-US" b="0" dirty="0"/>
              <a:t>Recognize that a person who cannot speak usually understands what is being said</a:t>
            </a:r>
          </a:p>
          <a:p>
            <a:pPr marL="457200" lvl="0" indent="-457200">
              <a:buFont typeface="Arial" panose="020B0604020202020204" pitchFamily="34" charset="0"/>
              <a:buChar char="•"/>
            </a:pPr>
            <a:r>
              <a:rPr lang="en-US" b="0" dirty="0"/>
              <a:t>Recognize that the individual may express anger or frustration when attempting to communicate</a:t>
            </a:r>
          </a:p>
          <a:p>
            <a:endParaRPr lang="en-US" dirty="0"/>
          </a:p>
        </p:txBody>
      </p:sp>
      <p:pic>
        <p:nvPicPr>
          <p:cNvPr id="5" name="Graphic 4" descr="A lightbulb">
            <a:extLst>
              <a:ext uri="{FF2B5EF4-FFF2-40B4-BE49-F238E27FC236}">
                <a16:creationId xmlns:a16="http://schemas.microsoft.com/office/drawing/2014/main" id="{E0B1182A-C48F-98CD-7069-4D3693B534D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222164" y="317055"/>
            <a:ext cx="984504" cy="984504"/>
          </a:xfrm>
          <a:prstGeom prst="rect">
            <a:avLst/>
          </a:prstGeom>
        </p:spPr>
      </p:pic>
    </p:spTree>
    <p:extLst>
      <p:ext uri="{BB962C8B-B14F-4D97-AF65-F5344CB8AC3E}">
        <p14:creationId xmlns:p14="http://schemas.microsoft.com/office/powerpoint/2010/main" val="97685942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a:bodyPr>
          <a:lstStyle/>
          <a:p>
            <a:pPr eaLnBrk="1" hangingPunct="1"/>
            <a:r>
              <a:rPr lang="en-US" sz="4000" dirty="0"/>
              <a:t>TACTFUL Communication</a:t>
            </a:r>
          </a:p>
        </p:txBody>
      </p:sp>
      <p:sp>
        <p:nvSpPr>
          <p:cNvPr id="24579" name="Rectangle 3"/>
          <p:cNvSpPr>
            <a:spLocks noGrp="1" noChangeArrowheads="1"/>
          </p:cNvSpPr>
          <p:nvPr>
            <p:ph type="body" idx="1"/>
          </p:nvPr>
        </p:nvSpPr>
        <p:spPr/>
        <p:txBody>
          <a:bodyPr/>
          <a:lstStyle/>
          <a:p>
            <a:pPr eaLnBrk="1" hangingPunct="1">
              <a:buFont typeface="Wingdings" pitchFamily="2" charset="2"/>
              <a:buNone/>
            </a:pPr>
            <a:r>
              <a:rPr lang="en-US" sz="2400" dirty="0"/>
              <a:t>T = </a:t>
            </a:r>
            <a:r>
              <a:rPr lang="en-US" sz="2400" b="0" dirty="0"/>
              <a:t>Think before you speak</a:t>
            </a:r>
          </a:p>
          <a:p>
            <a:pPr eaLnBrk="1" hangingPunct="1">
              <a:buFont typeface="Wingdings" pitchFamily="2" charset="2"/>
              <a:buNone/>
            </a:pPr>
            <a:r>
              <a:rPr lang="en-US" sz="2400" dirty="0"/>
              <a:t>A = </a:t>
            </a:r>
            <a:r>
              <a:rPr lang="en-US" sz="2400" b="0" dirty="0"/>
              <a:t>Apologize quickly</a:t>
            </a:r>
          </a:p>
          <a:p>
            <a:pPr eaLnBrk="1" hangingPunct="1">
              <a:buFont typeface="Wingdings" pitchFamily="2" charset="2"/>
              <a:buNone/>
            </a:pPr>
            <a:r>
              <a:rPr lang="en-US" sz="2400" dirty="0"/>
              <a:t>C = </a:t>
            </a:r>
            <a:r>
              <a:rPr lang="en-US" sz="2400" b="0" dirty="0"/>
              <a:t>Converse, don’t compete</a:t>
            </a:r>
          </a:p>
          <a:p>
            <a:pPr eaLnBrk="1" hangingPunct="1">
              <a:buFont typeface="Wingdings" pitchFamily="2" charset="2"/>
              <a:buNone/>
            </a:pPr>
            <a:r>
              <a:rPr lang="en-US" sz="2400" dirty="0"/>
              <a:t>T = </a:t>
            </a:r>
            <a:r>
              <a:rPr lang="en-US" sz="2400" b="0" dirty="0"/>
              <a:t>Time your comments</a:t>
            </a:r>
          </a:p>
          <a:p>
            <a:pPr eaLnBrk="1" hangingPunct="1">
              <a:buFont typeface="Wingdings" pitchFamily="2" charset="2"/>
              <a:buNone/>
            </a:pPr>
            <a:r>
              <a:rPr lang="en-US" sz="2400" dirty="0"/>
              <a:t>F = </a:t>
            </a:r>
            <a:r>
              <a:rPr lang="en-US" sz="2400" b="0" dirty="0"/>
              <a:t>Focus on behavior</a:t>
            </a:r>
          </a:p>
          <a:p>
            <a:pPr eaLnBrk="1" hangingPunct="1">
              <a:buFont typeface="Wingdings" pitchFamily="2" charset="2"/>
              <a:buNone/>
            </a:pPr>
            <a:r>
              <a:rPr lang="en-US" sz="2400" dirty="0"/>
              <a:t>U = </a:t>
            </a:r>
            <a:r>
              <a:rPr lang="en-US" sz="2400" b="0" dirty="0"/>
              <a:t>Uncover hidden feelings</a:t>
            </a:r>
          </a:p>
          <a:p>
            <a:pPr eaLnBrk="1" hangingPunct="1">
              <a:buFont typeface="Wingdings" pitchFamily="2" charset="2"/>
              <a:buNone/>
            </a:pPr>
            <a:r>
              <a:rPr lang="en-US" sz="2400" dirty="0"/>
              <a:t>L = </a:t>
            </a:r>
            <a:r>
              <a:rPr lang="en-US" sz="2400" b="0" dirty="0"/>
              <a:t>Listen for feedback</a:t>
            </a:r>
          </a:p>
        </p:txBody>
      </p:sp>
      <p:pic>
        <p:nvPicPr>
          <p:cNvPr id="8" name="Graphic 7" descr="Diving outline">
            <a:extLst>
              <a:ext uri="{FF2B5EF4-FFF2-40B4-BE49-F238E27FC236}">
                <a16:creationId xmlns:a16="http://schemas.microsoft.com/office/drawing/2014/main" id="{63C74741-BF0B-32F4-DCA2-5A04790E64B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425953" y="563742"/>
            <a:ext cx="914400" cy="9144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43B41-2630-642A-DDEA-6D3530151957}"/>
              </a:ext>
            </a:extLst>
          </p:cNvPr>
          <p:cNvSpPr>
            <a:spLocks noGrp="1"/>
          </p:cNvSpPr>
          <p:nvPr>
            <p:ph type="title"/>
          </p:nvPr>
        </p:nvSpPr>
        <p:spPr>
          <a:xfrm>
            <a:off x="838200" y="282829"/>
            <a:ext cx="10515600" cy="704723"/>
          </a:xfrm>
        </p:spPr>
        <p:txBody>
          <a:bodyPr>
            <a:normAutofit/>
          </a:bodyPr>
          <a:lstStyle/>
          <a:p>
            <a:pPr algn="ctr"/>
            <a:r>
              <a:rPr lang="en-US" sz="4000" dirty="0"/>
              <a:t>Vocabulary List</a:t>
            </a:r>
          </a:p>
        </p:txBody>
      </p:sp>
      <p:sp>
        <p:nvSpPr>
          <p:cNvPr id="3" name="Content Placeholder 2">
            <a:extLst>
              <a:ext uri="{FF2B5EF4-FFF2-40B4-BE49-F238E27FC236}">
                <a16:creationId xmlns:a16="http://schemas.microsoft.com/office/drawing/2014/main" id="{99039FAB-4A02-4137-BADF-FE7929CE60FE}"/>
              </a:ext>
            </a:extLst>
          </p:cNvPr>
          <p:cNvSpPr>
            <a:spLocks noGrp="1"/>
          </p:cNvSpPr>
          <p:nvPr>
            <p:ph idx="1"/>
          </p:nvPr>
        </p:nvSpPr>
        <p:spPr>
          <a:xfrm>
            <a:off x="548640" y="1261873"/>
            <a:ext cx="11420856" cy="5313298"/>
          </a:xfrm>
        </p:spPr>
        <p:txBody>
          <a:bodyPr vert="horz" lIns="91440" tIns="45720" rIns="91440" bIns="45720" rtlCol="0" anchor="t">
            <a:noAutofit/>
          </a:bodyPr>
          <a:lstStyle/>
          <a:p>
            <a:r>
              <a:rPr lang="en-US" sz="2400" dirty="0"/>
              <a:t>Eye Contact: </a:t>
            </a:r>
            <a:r>
              <a:rPr lang="en-US" sz="2400" b="0" dirty="0"/>
              <a:t>Eye contact occurs when two people or animals look at each other’s eyes at the same time. In people, eye contact is a form of nonverbal communication and can influence cultural social behavior. </a:t>
            </a:r>
            <a:endParaRPr lang="en-US" sz="2400" b="0" dirty="0">
              <a:ea typeface="Calibri"/>
              <a:cs typeface="Calibri"/>
            </a:endParaRPr>
          </a:p>
          <a:p>
            <a:r>
              <a:rPr lang="en-US" sz="2400" dirty="0"/>
              <a:t> </a:t>
            </a:r>
            <a:endParaRPr lang="en-US" sz="2400" dirty="0">
              <a:ea typeface="Calibri"/>
              <a:cs typeface="Calibri"/>
            </a:endParaRPr>
          </a:p>
          <a:p>
            <a:r>
              <a:rPr lang="en-US" sz="2400" dirty="0"/>
              <a:t>Feedback: </a:t>
            </a:r>
            <a:r>
              <a:rPr lang="en-US" sz="2400" b="0" dirty="0"/>
              <a:t>The return of information to the sender by the receiver trying to 	understand the message</a:t>
            </a:r>
            <a:endParaRPr lang="en-US" sz="2400" b="0" dirty="0">
              <a:ea typeface="Calibri"/>
              <a:cs typeface="Calibri"/>
            </a:endParaRPr>
          </a:p>
          <a:p>
            <a:r>
              <a:rPr lang="en-US" sz="2400" dirty="0"/>
              <a:t> </a:t>
            </a:r>
            <a:endParaRPr lang="en-US" sz="2400" dirty="0">
              <a:ea typeface="Calibri"/>
              <a:cs typeface="Calibri"/>
            </a:endParaRPr>
          </a:p>
          <a:p>
            <a:r>
              <a:rPr lang="en-US" sz="2400" dirty="0"/>
              <a:t>Gesture: </a:t>
            </a:r>
            <a:r>
              <a:rPr lang="en-US" sz="2400" b="0" dirty="0"/>
              <a:t>A message sent by moving your hands or body</a:t>
            </a:r>
            <a:endParaRPr lang="en-US" sz="2400" b="0" dirty="0">
              <a:ea typeface="Calibri"/>
              <a:cs typeface="Calibri"/>
            </a:endParaRPr>
          </a:p>
          <a:p>
            <a:r>
              <a:rPr lang="en-US" sz="2400" dirty="0"/>
              <a:t> </a:t>
            </a:r>
            <a:endParaRPr lang="en-US" sz="2400" dirty="0">
              <a:ea typeface="Calibri"/>
              <a:cs typeface="Calibri"/>
            </a:endParaRPr>
          </a:p>
          <a:p>
            <a:r>
              <a:rPr lang="en-US" sz="2400" dirty="0"/>
              <a:t>Interpersonal Skills: </a:t>
            </a:r>
            <a:r>
              <a:rPr lang="en-US" sz="2400" b="0" dirty="0"/>
              <a:t>The ability to communicate with and deal effectively with people</a:t>
            </a:r>
            <a:endParaRPr lang="en-US" sz="2400" b="0">
              <a:ea typeface="Calibri"/>
              <a:cs typeface="Calibri"/>
            </a:endParaRPr>
          </a:p>
          <a:p>
            <a:r>
              <a:rPr lang="en-US" sz="2400" dirty="0"/>
              <a:t> </a:t>
            </a:r>
            <a:endParaRPr lang="en-US" sz="2400" dirty="0">
              <a:ea typeface="Calibri"/>
              <a:cs typeface="Calibri"/>
            </a:endParaRPr>
          </a:p>
          <a:p>
            <a:r>
              <a:rPr lang="en-US" sz="2400" dirty="0"/>
              <a:t>Language: </a:t>
            </a:r>
            <a:r>
              <a:rPr lang="en-US" sz="2400" b="0" dirty="0"/>
              <a:t>Spoken or written speech. A system of words and expressions shared by a people.</a:t>
            </a:r>
            <a:endParaRPr lang="en-US" sz="2400" b="0">
              <a:ea typeface="Calibri"/>
              <a:cs typeface="Calibri"/>
            </a:endParaRPr>
          </a:p>
          <a:p>
            <a:endParaRPr lang="en-US" dirty="0"/>
          </a:p>
        </p:txBody>
      </p:sp>
    </p:spTree>
    <p:extLst>
      <p:ext uri="{BB962C8B-B14F-4D97-AF65-F5344CB8AC3E}">
        <p14:creationId xmlns:p14="http://schemas.microsoft.com/office/powerpoint/2010/main" val="109650456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normAutofit/>
          </a:bodyPr>
          <a:lstStyle/>
          <a:p>
            <a:pPr eaLnBrk="1" hangingPunct="1"/>
            <a:r>
              <a:rPr lang="en-US" sz="4000" dirty="0"/>
              <a:t>Basic Telephone Usage</a:t>
            </a:r>
          </a:p>
        </p:txBody>
      </p:sp>
      <p:sp>
        <p:nvSpPr>
          <p:cNvPr id="32771" name="Rectangle 3"/>
          <p:cNvSpPr>
            <a:spLocks noGrp="1" noChangeArrowheads="1"/>
          </p:cNvSpPr>
          <p:nvPr>
            <p:ph type="body" idx="1"/>
          </p:nvPr>
        </p:nvSpPr>
        <p:spPr>
          <a:xfrm>
            <a:off x="666077" y="1690688"/>
            <a:ext cx="8025342" cy="4351338"/>
          </a:xfrm>
        </p:spPr>
        <p:txBody>
          <a:bodyPr/>
          <a:lstStyle/>
          <a:p>
            <a:pPr marL="457200" indent="-457200" eaLnBrk="1" hangingPunct="1">
              <a:buFont typeface="Arial" panose="020B0604020202020204" pitchFamily="34" charset="0"/>
              <a:buChar char="•"/>
            </a:pPr>
            <a:r>
              <a:rPr lang="en-US" b="0" dirty="0"/>
              <a:t>Answer the phone with the name of the facility, your name, and title</a:t>
            </a:r>
          </a:p>
          <a:p>
            <a:pPr marL="457200" indent="-457200" eaLnBrk="1" hangingPunct="1">
              <a:buFont typeface="Arial" panose="020B0604020202020204" pitchFamily="34" charset="0"/>
              <a:buChar char="•"/>
            </a:pPr>
            <a:r>
              <a:rPr lang="en-US" b="0" dirty="0"/>
              <a:t>Use a soft, friendly voice</a:t>
            </a:r>
          </a:p>
          <a:p>
            <a:pPr marL="457200" indent="-457200" eaLnBrk="1" hangingPunct="1">
              <a:buFont typeface="Arial" panose="020B0604020202020204" pitchFamily="34" charset="0"/>
              <a:buChar char="•"/>
            </a:pPr>
            <a:r>
              <a:rPr lang="en-US" b="0" dirty="0"/>
              <a:t>Speak clearly</a:t>
            </a:r>
          </a:p>
          <a:p>
            <a:pPr marL="457200" indent="-457200" eaLnBrk="1" hangingPunct="1">
              <a:buFont typeface="Arial" panose="020B0604020202020204" pitchFamily="34" charset="0"/>
              <a:buChar char="•"/>
            </a:pPr>
            <a:r>
              <a:rPr lang="en-US" b="0" dirty="0"/>
              <a:t>Never chew gum or eat when speaking on the phone</a:t>
            </a:r>
          </a:p>
          <a:p>
            <a:pPr marL="457200" indent="-457200" eaLnBrk="1" hangingPunct="1">
              <a:buFont typeface="Arial" panose="020B0604020202020204" pitchFamily="34" charset="0"/>
              <a:buChar char="•"/>
            </a:pPr>
            <a:r>
              <a:rPr lang="en-US" b="0" dirty="0"/>
              <a:t>Speak at a moderate rate of speed</a:t>
            </a:r>
          </a:p>
          <a:p>
            <a:pPr marL="457200" indent="-457200" eaLnBrk="1" hangingPunct="1">
              <a:buFont typeface="Arial" panose="020B0604020202020204" pitchFamily="34" charset="0"/>
              <a:buChar char="•"/>
            </a:pPr>
            <a:r>
              <a:rPr lang="en-US" b="0" dirty="0"/>
              <a:t>Do not use the phone for making or receiving personal calls</a:t>
            </a:r>
          </a:p>
          <a:p>
            <a:pPr eaLnBrk="1" hangingPunct="1"/>
            <a:endParaRPr lang="en-US" dirty="0">
              <a:latin typeface="Bookman Old Style" pitchFamily="18" charset="0"/>
            </a:endParaRPr>
          </a:p>
        </p:txBody>
      </p:sp>
      <p:pic>
        <p:nvPicPr>
          <p:cNvPr id="3" name="Picture 2" descr="A close-up of a telephone&#10;&#10;Description automatically generated">
            <a:extLst>
              <a:ext uri="{FF2B5EF4-FFF2-40B4-BE49-F238E27FC236}">
                <a16:creationId xmlns:a16="http://schemas.microsoft.com/office/drawing/2014/main" id="{4C7AC773-DBF9-3992-4889-69ADC2A77A1E}"/>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l="3030" r="24848"/>
          <a:stretch/>
        </p:blipFill>
        <p:spPr>
          <a:xfrm>
            <a:off x="8691419" y="1905000"/>
            <a:ext cx="3297382" cy="3048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 name="Graphic 3" descr="A lightbulb">
            <a:extLst>
              <a:ext uri="{FF2B5EF4-FFF2-40B4-BE49-F238E27FC236}">
                <a16:creationId xmlns:a16="http://schemas.microsoft.com/office/drawing/2014/main" id="{EB0F6BFC-5A79-8E61-51C1-7753C542D22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146399" y="171378"/>
            <a:ext cx="984504" cy="984504"/>
          </a:xfrm>
          <a:prstGeom prst="rect">
            <a:avLst/>
          </a:prstGeom>
        </p:spPr>
      </p:pic>
    </p:spTree>
    <p:extLst>
      <p:ext uri="{BB962C8B-B14F-4D97-AF65-F5344CB8AC3E}">
        <p14:creationId xmlns:p14="http://schemas.microsoft.com/office/powerpoint/2010/main" val="231279863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normAutofit/>
          </a:bodyPr>
          <a:lstStyle/>
          <a:p>
            <a:pPr eaLnBrk="1" hangingPunct="1"/>
            <a:r>
              <a:rPr lang="en-US" sz="4000" dirty="0"/>
              <a:t>Basic Message Taking Skills</a:t>
            </a:r>
          </a:p>
        </p:txBody>
      </p:sp>
      <p:sp>
        <p:nvSpPr>
          <p:cNvPr id="33795" name="Rectangle 3"/>
          <p:cNvSpPr>
            <a:spLocks noGrp="1" noChangeArrowheads="1"/>
          </p:cNvSpPr>
          <p:nvPr>
            <p:ph type="body" idx="1"/>
          </p:nvPr>
        </p:nvSpPr>
        <p:spPr/>
        <p:txBody>
          <a:bodyPr/>
          <a:lstStyle/>
          <a:p>
            <a:pPr eaLnBrk="1" hangingPunct="1"/>
            <a:r>
              <a:rPr lang="en-US" b="0" dirty="0"/>
              <a:t>Message should include:</a:t>
            </a:r>
          </a:p>
          <a:p>
            <a:pPr marL="457200" indent="-457200" eaLnBrk="1" hangingPunct="1">
              <a:buFont typeface="Arial" panose="020B0604020202020204" pitchFamily="34" charset="0"/>
              <a:buChar char="•"/>
            </a:pPr>
            <a:r>
              <a:rPr lang="en-US" b="0" dirty="0"/>
              <a:t>Date</a:t>
            </a:r>
          </a:p>
          <a:p>
            <a:pPr marL="457200" indent="-457200" eaLnBrk="1" hangingPunct="1">
              <a:buFont typeface="Arial" panose="020B0604020202020204" pitchFamily="34" charset="0"/>
              <a:buChar char="•"/>
            </a:pPr>
            <a:r>
              <a:rPr lang="en-US" b="0" dirty="0"/>
              <a:t>Time</a:t>
            </a:r>
          </a:p>
          <a:p>
            <a:pPr marL="457200" indent="-457200" eaLnBrk="1" hangingPunct="1">
              <a:buFont typeface="Arial" panose="020B0604020202020204" pitchFamily="34" charset="0"/>
              <a:buChar char="•"/>
            </a:pPr>
            <a:r>
              <a:rPr lang="en-US" b="0" dirty="0"/>
              <a:t>Who the message is for</a:t>
            </a:r>
          </a:p>
          <a:p>
            <a:pPr marL="457200" indent="-457200" eaLnBrk="1" hangingPunct="1">
              <a:buFont typeface="Arial" panose="020B0604020202020204" pitchFamily="34" charset="0"/>
              <a:buChar char="•"/>
            </a:pPr>
            <a:r>
              <a:rPr lang="en-US" b="0" dirty="0"/>
              <a:t>The caller’s name</a:t>
            </a:r>
          </a:p>
          <a:p>
            <a:pPr marL="457200" indent="-457200" eaLnBrk="1" hangingPunct="1">
              <a:buFont typeface="Arial" panose="020B0604020202020204" pitchFamily="34" charset="0"/>
              <a:buChar char="•"/>
            </a:pPr>
            <a:r>
              <a:rPr lang="en-US" b="0" dirty="0"/>
              <a:t>Caller’s phone number</a:t>
            </a:r>
          </a:p>
          <a:p>
            <a:pPr marL="457200" indent="-457200" eaLnBrk="1" hangingPunct="1">
              <a:buFont typeface="Arial" panose="020B0604020202020204" pitchFamily="34" charset="0"/>
              <a:buChar char="•"/>
            </a:pPr>
            <a:r>
              <a:rPr lang="en-US" b="0" dirty="0"/>
              <a:t>Reason for the call</a:t>
            </a:r>
          </a:p>
          <a:p>
            <a:pPr eaLnBrk="1" hangingPunct="1"/>
            <a:endParaRPr lang="en-US" dirty="0">
              <a:latin typeface="Bookman Old Style" pitchFamily="18" charset="0"/>
            </a:endParaRPr>
          </a:p>
        </p:txBody>
      </p:sp>
      <p:pic>
        <p:nvPicPr>
          <p:cNvPr id="3" name="Picture 2" descr="A person on the phone and writing on a computer&#10;&#10;Description automatically generated">
            <a:extLst>
              <a:ext uri="{FF2B5EF4-FFF2-40B4-BE49-F238E27FC236}">
                <a16:creationId xmlns:a16="http://schemas.microsoft.com/office/drawing/2014/main" id="{E6DACB16-C97D-E113-C42A-5BD1AEB284B5}"/>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6540366" y="1825625"/>
            <a:ext cx="4813434" cy="313526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TextBox 3">
            <a:extLst>
              <a:ext uri="{FF2B5EF4-FFF2-40B4-BE49-F238E27FC236}">
                <a16:creationId xmlns:a16="http://schemas.microsoft.com/office/drawing/2014/main" id="{45FB06BD-81E6-46E4-60C7-2DDBA13DE00F}"/>
              </a:ext>
            </a:extLst>
          </p:cNvPr>
          <p:cNvSpPr txBox="1"/>
          <p:nvPr/>
        </p:nvSpPr>
        <p:spPr>
          <a:xfrm>
            <a:off x="6903244" y="4900234"/>
            <a:ext cx="3870071" cy="230832"/>
          </a:xfrm>
          <a:prstGeom prst="rect">
            <a:avLst/>
          </a:prstGeom>
          <a:noFill/>
        </p:spPr>
        <p:txBody>
          <a:bodyPr wrap="square" rtlCol="0">
            <a:spAutoFit/>
          </a:bodyPr>
          <a:lstStyle/>
          <a:p>
            <a:r>
              <a:rPr lang="en-US" sz="900" dirty="0">
                <a:hlinkClick r:id="rId4" tooltip="https://open.lib.umn.edu/businesscommunication/chapter/15-2-telephonevoip-communication/"/>
              </a:rPr>
              <a:t>This Photo</a:t>
            </a:r>
            <a:r>
              <a:rPr lang="en-US" sz="900" dirty="0"/>
              <a:t> by Unknown Author is licensed under </a:t>
            </a:r>
            <a:r>
              <a:rPr lang="en-US" sz="900" dirty="0">
                <a:hlinkClick r:id="rId5" tooltip="https://creativecommons.org/licenses/by-nc-sa/3.0/"/>
              </a:rPr>
              <a:t>CC BY-SA-NC</a:t>
            </a:r>
            <a:endParaRPr lang="en-US" sz="900" dirty="0"/>
          </a:p>
        </p:txBody>
      </p:sp>
      <p:pic>
        <p:nvPicPr>
          <p:cNvPr id="5" name="Graphic 4" descr="A lightbulb">
            <a:extLst>
              <a:ext uri="{FF2B5EF4-FFF2-40B4-BE49-F238E27FC236}">
                <a16:creationId xmlns:a16="http://schemas.microsoft.com/office/drawing/2014/main" id="{DCCE4540-3422-5E32-20A7-53418AFE308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210458" y="227407"/>
            <a:ext cx="984504" cy="984504"/>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Competency 4</a:t>
            </a:r>
          </a:p>
        </p:txBody>
      </p:sp>
      <p:sp>
        <p:nvSpPr>
          <p:cNvPr id="3" name="Content Placeholder 2"/>
          <p:cNvSpPr>
            <a:spLocks noGrp="1"/>
          </p:cNvSpPr>
          <p:nvPr>
            <p:ph idx="1"/>
          </p:nvPr>
        </p:nvSpPr>
        <p:spPr/>
        <p:txBody>
          <a:bodyPr/>
          <a:lstStyle/>
          <a:p>
            <a:r>
              <a:rPr lang="en-US" sz="2400" dirty="0"/>
              <a:t>Describe communication skills that are important when managing conflict	</a:t>
            </a:r>
          </a:p>
          <a:p>
            <a:pPr marL="100012" indent="-457200">
              <a:buFont typeface="Arial" panose="020B0604020202020204" pitchFamily="34" charset="0"/>
              <a:buChar char="•"/>
            </a:pPr>
            <a:r>
              <a:rPr lang="en-US" sz="2400" b="0" dirty="0"/>
              <a:t>Define conflict</a:t>
            </a:r>
          </a:p>
          <a:p>
            <a:pPr marL="100012" indent="-457200">
              <a:buFont typeface="Arial" panose="020B0604020202020204" pitchFamily="34" charset="0"/>
              <a:buChar char="•"/>
            </a:pPr>
            <a:r>
              <a:rPr lang="en-US" sz="2400" b="0" dirty="0"/>
              <a:t>List causes of conflict</a:t>
            </a:r>
          </a:p>
          <a:p>
            <a:pPr marL="100012" indent="-457200">
              <a:buFont typeface="Arial" panose="020B0604020202020204" pitchFamily="34" charset="0"/>
              <a:buChar char="•"/>
            </a:pPr>
            <a:r>
              <a:rPr lang="en-US" sz="2400" b="0" dirty="0"/>
              <a:t>List groups in which conflict occurs</a:t>
            </a:r>
          </a:p>
          <a:p>
            <a:pPr marL="100012" indent="-457200">
              <a:buFont typeface="Arial" panose="020B0604020202020204" pitchFamily="34" charset="0"/>
              <a:buChar char="•"/>
            </a:pPr>
            <a:r>
              <a:rPr lang="en-US" sz="2400" b="0" dirty="0"/>
              <a:t>List communication skills that are important when managing conflict</a:t>
            </a:r>
          </a:p>
          <a:p>
            <a:endParaRPr lang="en-US" dirty="0"/>
          </a:p>
        </p:txBody>
      </p:sp>
      <p:pic>
        <p:nvPicPr>
          <p:cNvPr id="4" name="Picture 3" descr="A water droplet falling into a heart shape&#10;&#10;Description automatically generated">
            <a:extLst>
              <a:ext uri="{FF2B5EF4-FFF2-40B4-BE49-F238E27FC236}">
                <a16:creationId xmlns:a16="http://schemas.microsoft.com/office/drawing/2014/main" id="{B7313101-94FD-B30E-EE40-F22D62D693FF}"/>
              </a:ext>
            </a:extLst>
          </p:cNvPr>
          <p:cNvPicPr>
            <a:picLocks noChangeAspect="1"/>
          </p:cNvPicPr>
          <p:nvPr/>
        </p:nvPicPr>
        <p:blipFill>
          <a:blip r:embed="rId2">
            <a:alphaModFix amt="11000"/>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33274" y="0"/>
            <a:ext cx="11858726" cy="6858000"/>
          </a:xfrm>
          <a:prstGeom prst="rect">
            <a:avLst/>
          </a:prstGeom>
        </p:spPr>
      </p:pic>
      <p:sp>
        <p:nvSpPr>
          <p:cNvPr id="5" name="TextBox 4">
            <a:extLst>
              <a:ext uri="{FF2B5EF4-FFF2-40B4-BE49-F238E27FC236}">
                <a16:creationId xmlns:a16="http://schemas.microsoft.com/office/drawing/2014/main" id="{25DDD44D-D17F-8A57-F3F9-C922AB35C086}"/>
              </a:ext>
            </a:extLst>
          </p:cNvPr>
          <p:cNvSpPr txBox="1"/>
          <p:nvPr/>
        </p:nvSpPr>
        <p:spPr>
          <a:xfrm>
            <a:off x="632489" y="6573256"/>
            <a:ext cx="4471103" cy="2308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95DA"/>
                </a:solidFill>
                <a:effectLst/>
                <a:uLnTx/>
                <a:uFillTx/>
                <a:latin typeface="Calibri" panose="020F0502020204030204"/>
                <a:ea typeface="+mn-ea"/>
                <a:cs typeface="+mn-cs"/>
                <a:hlinkClick r:id="rId3" tooltip="https://epitemnein-epitomic.blogspot.com/2014/01/cultivating-supremacy-of-compassion.html">
                  <a:extLst>
                    <a:ext uri="{A12FA001-AC4F-418D-AE19-62706E023703}">
                      <ahyp:hlinkClr xmlns:ahyp="http://schemas.microsoft.com/office/drawing/2018/hyperlinkcolor" val="tx"/>
                    </a:ext>
                  </a:extLst>
                </a:hlinkClick>
              </a:rPr>
              <a:t>This Photo</a:t>
            </a: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rPr>
              <a:t> by Unknown Author is licensed under </a:t>
            </a: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hlinkClick r:id="rId4" tooltip="https://creativecommons.org/licenses/by-nc-nd/3.0/"/>
              </a:rPr>
              <a:t>CC BY-NC-ND</a:t>
            </a:r>
            <a:endPar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0730257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normAutofit/>
          </a:bodyPr>
          <a:lstStyle/>
          <a:p>
            <a:pPr eaLnBrk="1" hangingPunct="1"/>
            <a:r>
              <a:rPr lang="en-US" sz="4000" dirty="0"/>
              <a:t>Define Conflict</a:t>
            </a:r>
          </a:p>
        </p:txBody>
      </p:sp>
      <p:sp>
        <p:nvSpPr>
          <p:cNvPr id="40963" name="Rectangle 3"/>
          <p:cNvSpPr>
            <a:spLocks noGrp="1" noChangeArrowheads="1"/>
          </p:cNvSpPr>
          <p:nvPr>
            <p:ph type="body" idx="1"/>
          </p:nvPr>
        </p:nvSpPr>
        <p:spPr/>
        <p:txBody>
          <a:bodyPr/>
          <a:lstStyle/>
          <a:p>
            <a:r>
              <a:rPr lang="en-US" dirty="0"/>
              <a:t>Conflict: </a:t>
            </a:r>
            <a:r>
              <a:rPr lang="en-US" b="0" dirty="0"/>
              <a:t>Whenever two or more people disagree on an issue</a:t>
            </a:r>
          </a:p>
          <a:p>
            <a:pPr marL="457200" indent="-457200">
              <a:buFont typeface="Arial" panose="020B0604020202020204" pitchFamily="34" charset="0"/>
              <a:buChar char="•"/>
            </a:pPr>
            <a:r>
              <a:rPr lang="en-US" b="0" dirty="0"/>
              <a:t>It is natural and normal part of everyday life</a:t>
            </a:r>
          </a:p>
          <a:p>
            <a:pPr marL="457200" indent="-457200">
              <a:buFont typeface="Arial" panose="020B0604020202020204" pitchFamily="34" charset="0"/>
              <a:buChar char="•"/>
            </a:pPr>
            <a:r>
              <a:rPr lang="en-US" b="0" dirty="0"/>
              <a:t>It can be handled in positive or negative ways</a:t>
            </a:r>
          </a:p>
          <a:p>
            <a:pPr marL="457200" indent="-457200">
              <a:buFont typeface="Arial" panose="020B0604020202020204" pitchFamily="34" charset="0"/>
              <a:buChar char="•"/>
            </a:pPr>
            <a:r>
              <a:rPr lang="en-US" b="0" dirty="0"/>
              <a:t>It can have either constructive &amp; creative or destructive results</a:t>
            </a:r>
          </a:p>
          <a:p>
            <a:pPr marL="457200" indent="-457200">
              <a:buFont typeface="Arial" panose="020B0604020202020204" pitchFamily="34" charset="0"/>
              <a:buChar char="•"/>
            </a:pPr>
            <a:r>
              <a:rPr lang="en-US" b="0" dirty="0"/>
              <a:t>It can be a positive force for personal growth &amp; social change</a:t>
            </a:r>
          </a:p>
          <a:p>
            <a:pPr marL="457200" indent="-457200">
              <a:buFont typeface="Arial" panose="020B0604020202020204" pitchFamily="34" charset="0"/>
              <a:buChar char="•"/>
            </a:pPr>
            <a:r>
              <a:rPr lang="en-US" b="0" dirty="0"/>
              <a:t>It can provide an opportunity for process improvement</a:t>
            </a:r>
          </a:p>
          <a:p>
            <a:pPr marL="457200" indent="-457200">
              <a:buFont typeface="Arial" panose="020B0604020202020204" pitchFamily="34" charset="0"/>
              <a:buChar char="•"/>
            </a:pPr>
            <a:r>
              <a:rPr lang="en-US" b="0" dirty="0"/>
              <a:t>Can lead to change in previous ways of thinking</a:t>
            </a:r>
          </a:p>
        </p:txBody>
      </p:sp>
      <p:pic>
        <p:nvPicPr>
          <p:cNvPr id="3" name="Graphic 2" descr="A lightbulb">
            <a:extLst>
              <a:ext uri="{FF2B5EF4-FFF2-40B4-BE49-F238E27FC236}">
                <a16:creationId xmlns:a16="http://schemas.microsoft.com/office/drawing/2014/main" id="{89C2E422-1354-68EF-8566-B30FDFD1C16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375370" y="238613"/>
            <a:ext cx="984504" cy="984504"/>
          </a:xfrm>
          <a:prstGeom prst="rect">
            <a:avLst/>
          </a:prstGeom>
        </p:spPr>
      </p:pic>
    </p:spTree>
    <p:extLst>
      <p:ext uri="{BB962C8B-B14F-4D97-AF65-F5344CB8AC3E}">
        <p14:creationId xmlns:p14="http://schemas.microsoft.com/office/powerpoint/2010/main" val="1342704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0963">
                                            <p:txEl>
                                              <p:pRg st="0" end="0"/>
                                            </p:txEl>
                                          </p:spTgt>
                                        </p:tgtEl>
                                        <p:attrNameLst>
                                          <p:attrName>style.visibility</p:attrName>
                                        </p:attrNameLst>
                                      </p:cBhvr>
                                      <p:to>
                                        <p:strVal val="visible"/>
                                      </p:to>
                                    </p:set>
                                    <p:animEffect transition="in" filter="dissolve">
                                      <p:cBhvr>
                                        <p:cTn id="7" dur="500"/>
                                        <p:tgtEl>
                                          <p:spTgt spid="4096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0963">
                                            <p:txEl>
                                              <p:pRg st="1" end="1"/>
                                            </p:txEl>
                                          </p:spTgt>
                                        </p:tgtEl>
                                        <p:attrNameLst>
                                          <p:attrName>style.visibility</p:attrName>
                                        </p:attrNameLst>
                                      </p:cBhvr>
                                      <p:to>
                                        <p:strVal val="visible"/>
                                      </p:to>
                                    </p:set>
                                    <p:animEffect transition="in" filter="dissolve">
                                      <p:cBhvr>
                                        <p:cTn id="12" dur="500"/>
                                        <p:tgtEl>
                                          <p:spTgt spid="4096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0963">
                                            <p:txEl>
                                              <p:pRg st="2" end="2"/>
                                            </p:txEl>
                                          </p:spTgt>
                                        </p:tgtEl>
                                        <p:attrNameLst>
                                          <p:attrName>style.visibility</p:attrName>
                                        </p:attrNameLst>
                                      </p:cBhvr>
                                      <p:to>
                                        <p:strVal val="visible"/>
                                      </p:to>
                                    </p:set>
                                    <p:animEffect transition="in" filter="dissolve">
                                      <p:cBhvr>
                                        <p:cTn id="17" dur="500"/>
                                        <p:tgtEl>
                                          <p:spTgt spid="4096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40963">
                                            <p:txEl>
                                              <p:pRg st="3" end="3"/>
                                            </p:txEl>
                                          </p:spTgt>
                                        </p:tgtEl>
                                        <p:attrNameLst>
                                          <p:attrName>style.visibility</p:attrName>
                                        </p:attrNameLst>
                                      </p:cBhvr>
                                      <p:to>
                                        <p:strVal val="visible"/>
                                      </p:to>
                                    </p:set>
                                    <p:animEffect transition="in" filter="dissolve">
                                      <p:cBhvr>
                                        <p:cTn id="22" dur="500"/>
                                        <p:tgtEl>
                                          <p:spTgt spid="4096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40963">
                                            <p:txEl>
                                              <p:pRg st="4" end="4"/>
                                            </p:txEl>
                                          </p:spTgt>
                                        </p:tgtEl>
                                        <p:attrNameLst>
                                          <p:attrName>style.visibility</p:attrName>
                                        </p:attrNameLst>
                                      </p:cBhvr>
                                      <p:to>
                                        <p:strVal val="visible"/>
                                      </p:to>
                                    </p:set>
                                    <p:animEffect transition="in" filter="dissolve">
                                      <p:cBhvr>
                                        <p:cTn id="27" dur="500"/>
                                        <p:tgtEl>
                                          <p:spTgt spid="4096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40963">
                                            <p:txEl>
                                              <p:pRg st="5" end="5"/>
                                            </p:txEl>
                                          </p:spTgt>
                                        </p:tgtEl>
                                        <p:attrNameLst>
                                          <p:attrName>style.visibility</p:attrName>
                                        </p:attrNameLst>
                                      </p:cBhvr>
                                      <p:to>
                                        <p:strVal val="visible"/>
                                      </p:to>
                                    </p:set>
                                    <p:animEffect transition="in" filter="dissolve">
                                      <p:cBhvr>
                                        <p:cTn id="32" dur="500"/>
                                        <p:tgtEl>
                                          <p:spTgt spid="4096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40963">
                                            <p:txEl>
                                              <p:pRg st="6" end="6"/>
                                            </p:txEl>
                                          </p:spTgt>
                                        </p:tgtEl>
                                        <p:attrNameLst>
                                          <p:attrName>style.visibility</p:attrName>
                                        </p:attrNameLst>
                                      </p:cBhvr>
                                      <p:to>
                                        <p:strVal val="visible"/>
                                      </p:to>
                                    </p:set>
                                    <p:animEffect transition="in" filter="dissolve">
                                      <p:cBhvr>
                                        <p:cTn id="37" dur="500"/>
                                        <p:tgtEl>
                                          <p:spTgt spid="4096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a:xfrm>
            <a:off x="838200" y="231121"/>
            <a:ext cx="10515600" cy="1325563"/>
          </a:xfrm>
        </p:spPr>
        <p:txBody>
          <a:bodyPr>
            <a:normAutofit/>
          </a:bodyPr>
          <a:lstStyle/>
          <a:p>
            <a:pPr eaLnBrk="1" hangingPunct="1"/>
            <a:r>
              <a:rPr lang="en-US" sz="4000" dirty="0"/>
              <a:t>Causes of Conflict</a:t>
            </a:r>
          </a:p>
        </p:txBody>
      </p:sp>
      <p:sp>
        <p:nvSpPr>
          <p:cNvPr id="51203" name="Content Placeholder 2"/>
          <p:cNvSpPr>
            <a:spLocks noGrp="1"/>
          </p:cNvSpPr>
          <p:nvPr>
            <p:ph idx="1"/>
          </p:nvPr>
        </p:nvSpPr>
        <p:spPr>
          <a:xfrm>
            <a:off x="838200" y="1556684"/>
            <a:ext cx="6552304" cy="4844116"/>
          </a:xfrm>
        </p:spPr>
        <p:txBody>
          <a:bodyPr vert="horz" lIns="91440" tIns="45720" rIns="91440" bIns="45720" rtlCol="0" anchor="t">
            <a:normAutofit fontScale="92500" lnSpcReduction="10000"/>
          </a:bodyPr>
          <a:lstStyle/>
          <a:p>
            <a:pPr marL="457200" indent="-457200" eaLnBrk="1" hangingPunct="1">
              <a:buFont typeface="Arial" panose="020B0604020202020204" pitchFamily="34" charset="0"/>
              <a:buChar char="•"/>
            </a:pPr>
            <a:r>
              <a:rPr lang="en-US" b="0" dirty="0"/>
              <a:t>Tension between groups </a:t>
            </a:r>
          </a:p>
          <a:p>
            <a:pPr marL="1143000" lvl="1" indent="-457200"/>
            <a:r>
              <a:rPr lang="en-US" dirty="0"/>
              <a:t>Gender issues</a:t>
            </a:r>
          </a:p>
          <a:p>
            <a:pPr marL="1143000" lvl="1" indent="-457200"/>
            <a:r>
              <a:rPr lang="en-US" b="0" dirty="0"/>
              <a:t>Team members</a:t>
            </a:r>
          </a:p>
          <a:p>
            <a:pPr marL="1143000" lvl="1" indent="-457200"/>
            <a:r>
              <a:rPr lang="en-US" dirty="0"/>
              <a:t>Different departments within a facility</a:t>
            </a:r>
          </a:p>
          <a:p>
            <a:pPr marL="1143000" lvl="1" indent="-457200"/>
            <a:r>
              <a:rPr lang="en-US" b="0" dirty="0"/>
              <a:t>Healthcare providers and clients</a:t>
            </a:r>
          </a:p>
          <a:p>
            <a:pPr marL="1143000" lvl="1" indent="-457200"/>
            <a:r>
              <a:rPr lang="en-US" b="0" dirty="0"/>
              <a:t>Between two facilities</a:t>
            </a:r>
          </a:p>
          <a:p>
            <a:pPr marL="457200" indent="-457200" eaLnBrk="1" hangingPunct="1">
              <a:buFont typeface="Arial" panose="020B0604020202020204" pitchFamily="34" charset="0"/>
              <a:buChar char="•"/>
            </a:pPr>
            <a:r>
              <a:rPr lang="en-US" b="0" dirty="0"/>
              <a:t>Increased workload</a:t>
            </a:r>
          </a:p>
          <a:p>
            <a:pPr marL="457200" indent="-457200" eaLnBrk="1" hangingPunct="1">
              <a:buFont typeface="Arial" panose="020B0604020202020204" pitchFamily="34" charset="0"/>
              <a:buChar char="•"/>
            </a:pPr>
            <a:r>
              <a:rPr lang="en-US" b="0" dirty="0"/>
              <a:t>Threat to safety</a:t>
            </a:r>
          </a:p>
          <a:p>
            <a:pPr marL="457200" indent="-457200" eaLnBrk="1" hangingPunct="1">
              <a:buFont typeface="Arial" panose="020B0604020202020204" pitchFamily="34" charset="0"/>
              <a:buChar char="•"/>
            </a:pPr>
            <a:r>
              <a:rPr lang="en-US" b="0" dirty="0"/>
              <a:t>Threat to security</a:t>
            </a:r>
          </a:p>
          <a:p>
            <a:pPr marL="1143000" lvl="1" indent="-457200"/>
            <a:r>
              <a:rPr lang="en-US" b="0" dirty="0"/>
              <a:t>Job security: </a:t>
            </a:r>
            <a:r>
              <a:rPr lang="en-US" dirty="0"/>
              <a:t>layoffs</a:t>
            </a:r>
            <a:r>
              <a:rPr lang="en-US" b="0" dirty="0"/>
              <a:t>, reducing hours</a:t>
            </a:r>
            <a:endParaRPr lang="en-US" b="0" dirty="0">
              <a:ea typeface="Calibri"/>
              <a:cs typeface="Calibri"/>
            </a:endParaRPr>
          </a:p>
          <a:p>
            <a:pPr marL="457200" indent="-457200" eaLnBrk="1" hangingPunct="1">
              <a:buFont typeface="Arial" panose="020B0604020202020204" pitchFamily="34" charset="0"/>
              <a:buChar char="•"/>
            </a:pPr>
            <a:r>
              <a:rPr lang="en-US" b="0" dirty="0"/>
              <a:t>Invasion of personal space</a:t>
            </a:r>
          </a:p>
        </p:txBody>
      </p:sp>
      <p:pic>
        <p:nvPicPr>
          <p:cNvPr id="2" name="Picture 1" descr="A large brown dog lying on the ground&#10;&#10;Description automatically generated">
            <a:extLst>
              <a:ext uri="{FF2B5EF4-FFF2-40B4-BE49-F238E27FC236}">
                <a16:creationId xmlns:a16="http://schemas.microsoft.com/office/drawing/2014/main" id="{B38FC2B5-CA8A-5202-F48B-1E03FB5F2448}"/>
              </a:ext>
            </a:extLst>
          </p:cNvPr>
          <p:cNvPicPr>
            <a:picLocks noChangeAspect="1"/>
          </p:cNvPicPr>
          <p:nvPr/>
        </p:nvPicPr>
        <p:blipFill>
          <a:blip r:embed="rId3"/>
          <a:stretch>
            <a:fillRect/>
          </a:stretch>
        </p:blipFill>
        <p:spPr>
          <a:xfrm>
            <a:off x="7390504" y="1905000"/>
            <a:ext cx="4064000" cy="3048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Speech Bubble: Oval 3">
            <a:extLst>
              <a:ext uri="{FF2B5EF4-FFF2-40B4-BE49-F238E27FC236}">
                <a16:creationId xmlns:a16="http://schemas.microsoft.com/office/drawing/2014/main" id="{4A386CB9-78DE-65FF-6560-B8DD746689D8}"/>
              </a:ext>
            </a:extLst>
          </p:cNvPr>
          <p:cNvSpPr/>
          <p:nvPr/>
        </p:nvSpPr>
        <p:spPr>
          <a:xfrm flipH="1">
            <a:off x="7037653" y="653528"/>
            <a:ext cx="2517288" cy="1444424"/>
          </a:xfrm>
          <a:prstGeom prst="wedgeEllipseCallou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dirty="0"/>
              <a:t>That’s my spot..</a:t>
            </a:r>
          </a:p>
        </p:txBody>
      </p:sp>
      <p:sp>
        <p:nvSpPr>
          <p:cNvPr id="3" name="TextBox 2">
            <a:extLst>
              <a:ext uri="{FF2B5EF4-FFF2-40B4-BE49-F238E27FC236}">
                <a16:creationId xmlns:a16="http://schemas.microsoft.com/office/drawing/2014/main" id="{0D7D9E45-AD47-A713-516D-9F294B7D51BB}"/>
              </a:ext>
            </a:extLst>
          </p:cNvPr>
          <p:cNvSpPr txBox="1"/>
          <p:nvPr/>
        </p:nvSpPr>
        <p:spPr>
          <a:xfrm>
            <a:off x="9740691" y="4722168"/>
            <a:ext cx="2206214" cy="230832"/>
          </a:xfrm>
          <a:prstGeom prst="rect">
            <a:avLst/>
          </a:prstGeom>
          <a:noFill/>
        </p:spPr>
        <p:txBody>
          <a:bodyPr wrap="square" rtlCol="0">
            <a:spAutoFit/>
          </a:bodyPr>
          <a:lstStyle/>
          <a:p>
            <a:r>
              <a:rPr lang="en-US" sz="900" dirty="0">
                <a:solidFill>
                  <a:schemeClr val="bg2"/>
                </a:solidFill>
              </a:rPr>
              <a:t>Photo by Diane Andersen Sibley</a:t>
            </a:r>
          </a:p>
        </p:txBody>
      </p:sp>
      <p:pic>
        <p:nvPicPr>
          <p:cNvPr id="6" name="Graphic 5" descr="A lightbulb">
            <a:extLst>
              <a:ext uri="{FF2B5EF4-FFF2-40B4-BE49-F238E27FC236}">
                <a16:creationId xmlns:a16="http://schemas.microsoft.com/office/drawing/2014/main" id="{593C0288-A249-9ED4-2EDA-27F8C1F8384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700340" y="160172"/>
            <a:ext cx="984504" cy="984504"/>
          </a:xfrm>
          <a:prstGeom prst="rect">
            <a:avLst/>
          </a:prstGeom>
        </p:spPr>
      </p:pic>
    </p:spTree>
    <p:extLst>
      <p:ext uri="{BB962C8B-B14F-4D97-AF65-F5344CB8AC3E}">
        <p14:creationId xmlns:p14="http://schemas.microsoft.com/office/powerpoint/2010/main" val="103887485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04264"/>
            <a:ext cx="10629452" cy="967920"/>
          </a:xfrm>
        </p:spPr>
        <p:txBody>
          <a:bodyPr>
            <a:normAutofit fontScale="90000"/>
          </a:bodyPr>
          <a:lstStyle/>
          <a:p>
            <a:r>
              <a:rPr lang="en-US" dirty="0"/>
              <a:t>Communication Skills when Managing Conflict </a:t>
            </a:r>
            <a:br>
              <a:rPr lang="en-US" dirty="0"/>
            </a:br>
            <a:endParaRPr lang="en-US" dirty="0"/>
          </a:p>
        </p:txBody>
      </p:sp>
      <p:sp>
        <p:nvSpPr>
          <p:cNvPr id="3" name="Content Placeholder 2"/>
          <p:cNvSpPr>
            <a:spLocks noGrp="1"/>
          </p:cNvSpPr>
          <p:nvPr>
            <p:ph idx="1"/>
          </p:nvPr>
        </p:nvSpPr>
        <p:spPr>
          <a:xfrm>
            <a:off x="838200" y="1563624"/>
            <a:ext cx="10515600" cy="4613339"/>
          </a:xfrm>
        </p:spPr>
        <p:txBody>
          <a:bodyPr vert="horz" lIns="91440" tIns="45720" rIns="91440" bIns="45720" rtlCol="0" anchor="t">
            <a:normAutofit/>
          </a:bodyPr>
          <a:lstStyle/>
          <a:p>
            <a:pPr marL="342900" indent="-342900">
              <a:buFont typeface="Arial" panose="020B0604020202020204" pitchFamily="34" charset="0"/>
              <a:buChar char="•"/>
            </a:pPr>
            <a:r>
              <a:rPr lang="en-US" sz="2400" b="0" dirty="0"/>
              <a:t>Describe the problem as specifically as possible</a:t>
            </a:r>
          </a:p>
          <a:p>
            <a:pPr marL="1028700" lvl="1" indent="-342900"/>
            <a:r>
              <a:rPr lang="en-US" sz="2000" b="0" dirty="0"/>
              <a:t>Consider the problem to be mutual, not one-sided</a:t>
            </a:r>
          </a:p>
          <a:p>
            <a:pPr marL="1028700" lvl="1" indent="-342900"/>
            <a:r>
              <a:rPr lang="en-US" sz="2000" b="0" dirty="0"/>
              <a:t>Identify the differences between each party before solving</a:t>
            </a:r>
          </a:p>
          <a:p>
            <a:pPr marL="1028700" lvl="1" indent="-342900"/>
            <a:r>
              <a:rPr lang="en-US" sz="2000" b="0" dirty="0"/>
              <a:t>See the problem from the other side’s point view</a:t>
            </a:r>
          </a:p>
          <a:p>
            <a:pPr marL="342900" marR="0" lvl="0" indent="-342900">
              <a:spcBef>
                <a:spcPts val="200"/>
              </a:spcBef>
              <a:spcAft>
                <a:spcPts val="0"/>
              </a:spcAft>
              <a:buFont typeface="Arial" panose="020B0604020202020204" pitchFamily="34" charset="0"/>
              <a:buChar char="•"/>
            </a:pPr>
            <a:r>
              <a:rPr lang="en-US" sz="2400" b="0" dirty="0">
                <a:effectLst/>
                <a:latin typeface="Calibri" panose="020F0502020204030204" pitchFamily="34" charset="0"/>
                <a:ea typeface="Times New Roman" panose="02020603050405020304" pitchFamily="18" charset="0"/>
              </a:rPr>
              <a:t>Use brainstorming to find solutions</a:t>
            </a:r>
            <a:endParaRPr lang="en-US" sz="2400" b="0" dirty="0">
              <a:effectLst/>
              <a:latin typeface="Times New Roman" panose="02020603050405020304" pitchFamily="18" charset="0"/>
              <a:ea typeface="Times New Roman" panose="02020603050405020304" pitchFamily="18" charset="0"/>
            </a:endParaRPr>
          </a:p>
          <a:p>
            <a:pPr marL="342900" marR="0" lvl="0" indent="-342900">
              <a:spcBef>
                <a:spcPts val="200"/>
              </a:spcBef>
              <a:spcAft>
                <a:spcPts val="0"/>
              </a:spcAft>
              <a:buFont typeface="Arial" panose="020B0604020202020204" pitchFamily="34" charset="0"/>
              <a:buChar char="•"/>
            </a:pPr>
            <a:r>
              <a:rPr lang="en-US" sz="2400" b="0" dirty="0">
                <a:effectLst/>
                <a:latin typeface="Calibri" panose="020F0502020204030204" pitchFamily="34" charset="0"/>
                <a:ea typeface="Times New Roman" panose="02020603050405020304" pitchFamily="18" charset="0"/>
              </a:rPr>
              <a:t>Work together to determine the best solution</a:t>
            </a:r>
          </a:p>
          <a:p>
            <a:pPr marL="342900" marR="0" lvl="0" indent="-342900">
              <a:spcBef>
                <a:spcPts val="200"/>
              </a:spcBef>
              <a:spcAft>
                <a:spcPts val="0"/>
              </a:spcAft>
              <a:buFont typeface="Arial" panose="020B0604020202020204" pitchFamily="34" charset="0"/>
              <a:buChar char="•"/>
            </a:pPr>
            <a:r>
              <a:rPr lang="en-US" sz="2400" b="0" dirty="0">
                <a:latin typeface="Calibri"/>
                <a:ea typeface="Times New Roman" panose="02020603050405020304" pitchFamily="18" charset="0"/>
                <a:cs typeface="Calibri"/>
              </a:rPr>
              <a:t>Reach an agreement about how the conflict will be resolved</a:t>
            </a:r>
          </a:p>
          <a:p>
            <a:pPr marL="342900" marR="0" lvl="0" indent="-342900">
              <a:spcBef>
                <a:spcPts val="200"/>
              </a:spcBef>
              <a:spcAft>
                <a:spcPts val="0"/>
              </a:spcAft>
              <a:buFont typeface="Arial" panose="020B0604020202020204" pitchFamily="34" charset="0"/>
              <a:buChar char="•"/>
            </a:pPr>
            <a:r>
              <a:rPr lang="en-US" sz="2400" b="0" dirty="0">
                <a:latin typeface="Calibri" panose="020F0502020204030204" pitchFamily="34" charset="0"/>
                <a:ea typeface="Times New Roman" panose="02020603050405020304" pitchFamily="18" charset="0"/>
              </a:rPr>
              <a:t>Implement the solution</a:t>
            </a:r>
          </a:p>
          <a:p>
            <a:pPr marL="342900" marR="0" lvl="0" indent="-342900">
              <a:spcBef>
                <a:spcPts val="200"/>
              </a:spcBef>
              <a:spcAft>
                <a:spcPts val="0"/>
              </a:spcAft>
              <a:buFont typeface="Arial" panose="020B0604020202020204" pitchFamily="34" charset="0"/>
              <a:buChar char="•"/>
            </a:pPr>
            <a:r>
              <a:rPr lang="en-US" sz="2400" b="0" dirty="0">
                <a:effectLst/>
                <a:latin typeface="Calibri" panose="020F0502020204030204" pitchFamily="34" charset="0"/>
                <a:ea typeface="Times New Roman" panose="02020603050405020304" pitchFamily="18" charset="0"/>
              </a:rPr>
              <a:t>Evaluate the solution</a:t>
            </a:r>
            <a:endParaRPr lang="en-US" sz="2400" b="0" dirty="0">
              <a:effectLst/>
              <a:latin typeface="Times New Roman" panose="02020603050405020304" pitchFamily="18" charset="0"/>
              <a:ea typeface="Times New Roman" panose="02020603050405020304" pitchFamily="18" charset="0"/>
            </a:endParaRPr>
          </a:p>
          <a:p>
            <a:pPr marL="457200" lvl="0" indent="-457200">
              <a:buFont typeface="Arial" panose="020B0604020202020204" pitchFamily="34" charset="0"/>
              <a:buChar char="•"/>
            </a:pPr>
            <a:endParaRPr lang="en-US" b="0" dirty="0"/>
          </a:p>
        </p:txBody>
      </p:sp>
      <p:pic>
        <p:nvPicPr>
          <p:cNvPr id="5" name="Graphic 4" descr="A lightbulb">
            <a:extLst>
              <a:ext uri="{FF2B5EF4-FFF2-40B4-BE49-F238E27FC236}">
                <a16:creationId xmlns:a16="http://schemas.microsoft.com/office/drawing/2014/main" id="{4F848BFD-BFEF-920E-48CB-55582BDD59C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628252" y="14495"/>
            <a:ext cx="984504" cy="984504"/>
          </a:xfrm>
          <a:prstGeom prst="rect">
            <a:avLst/>
          </a:prstGeom>
        </p:spPr>
      </p:pic>
    </p:spTree>
    <p:extLst>
      <p:ext uri="{BB962C8B-B14F-4D97-AF65-F5344CB8AC3E}">
        <p14:creationId xmlns:p14="http://schemas.microsoft.com/office/powerpoint/2010/main" val="399076641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a:xfrm>
            <a:off x="4770120" y="557110"/>
            <a:ext cx="7283245" cy="1067386"/>
          </a:xfrm>
        </p:spPr>
        <p:txBody>
          <a:bodyPr>
            <a:normAutofit/>
          </a:bodyPr>
          <a:lstStyle/>
          <a:p>
            <a:r>
              <a:rPr lang="en-US" sz="3800" dirty="0"/>
              <a:t>Communication &amp; Conflict Needs</a:t>
            </a:r>
          </a:p>
        </p:txBody>
      </p:sp>
      <p:sp>
        <p:nvSpPr>
          <p:cNvPr id="50179" name="Content Placeholder 2"/>
          <p:cNvSpPr>
            <a:spLocks noGrp="1"/>
          </p:cNvSpPr>
          <p:nvPr>
            <p:ph idx="1"/>
          </p:nvPr>
        </p:nvSpPr>
        <p:spPr>
          <a:xfrm>
            <a:off x="4770120" y="1825625"/>
            <a:ext cx="6530788" cy="4351338"/>
          </a:xfrm>
        </p:spPr>
        <p:txBody>
          <a:bodyPr/>
          <a:lstStyle/>
          <a:p>
            <a:r>
              <a:rPr lang="en-US" dirty="0"/>
              <a:t>Consider that everyone needs:</a:t>
            </a:r>
          </a:p>
          <a:p>
            <a:pPr marL="514350" indent="-514350">
              <a:buFont typeface="+mj-lt"/>
              <a:buAutoNum type="arabicPeriod"/>
            </a:pPr>
            <a:r>
              <a:rPr lang="en-US" b="0" dirty="0"/>
              <a:t>To be listened to</a:t>
            </a:r>
          </a:p>
          <a:p>
            <a:pPr marL="514350" indent="-514350">
              <a:buFont typeface="+mj-lt"/>
              <a:buAutoNum type="arabicPeriod"/>
            </a:pPr>
            <a:r>
              <a:rPr lang="en-US" b="0" dirty="0"/>
              <a:t>To be understood</a:t>
            </a:r>
          </a:p>
          <a:p>
            <a:pPr marL="514350" indent="-514350">
              <a:buFont typeface="+mj-lt"/>
              <a:buAutoNum type="arabicPeriod"/>
            </a:pPr>
            <a:r>
              <a:rPr lang="en-US" b="0" dirty="0"/>
              <a:t>To be loved &amp; accepted</a:t>
            </a:r>
          </a:p>
          <a:p>
            <a:pPr marL="514350" indent="-514350">
              <a:buFont typeface="+mj-lt"/>
              <a:buAutoNum type="arabicPeriod"/>
            </a:pPr>
            <a:r>
              <a:rPr lang="en-US" b="0" dirty="0"/>
              <a:t>To be taken seriously</a:t>
            </a:r>
          </a:p>
          <a:p>
            <a:pPr marL="514350" indent="-514350">
              <a:buFont typeface="+mj-lt"/>
              <a:buAutoNum type="arabicPeriod"/>
            </a:pPr>
            <a:r>
              <a:rPr lang="en-US" b="0" dirty="0"/>
              <a:t>To move toward resolution</a:t>
            </a:r>
          </a:p>
          <a:p>
            <a:pPr marL="514350" indent="-514350">
              <a:buFont typeface="+mj-lt"/>
              <a:buAutoNum type="arabicPeriod"/>
            </a:pPr>
            <a:r>
              <a:rPr lang="en-US" b="0" dirty="0"/>
              <a:t>To be respected</a:t>
            </a:r>
          </a:p>
          <a:p>
            <a:pPr>
              <a:buFont typeface="Wingdings" pitchFamily="2" charset="2"/>
              <a:buNone/>
            </a:pPr>
            <a:endParaRPr lang="en-US" sz="2400" dirty="0">
              <a:latin typeface="Bookman Old Style" pitchFamily="18" charset="0"/>
            </a:endParaRPr>
          </a:p>
        </p:txBody>
      </p:sp>
      <p:pic>
        <p:nvPicPr>
          <p:cNvPr id="2" name="Picture 1" descr="A brown horse standing next to a fence&#10;&#10;Description automatically generated">
            <a:extLst>
              <a:ext uri="{FF2B5EF4-FFF2-40B4-BE49-F238E27FC236}">
                <a16:creationId xmlns:a16="http://schemas.microsoft.com/office/drawing/2014/main" id="{8CAFAD0D-894F-8D82-92A1-AAE0A9848274}"/>
              </a:ext>
            </a:extLst>
          </p:cNvPr>
          <p:cNvPicPr>
            <a:picLocks noChangeAspect="1"/>
          </p:cNvPicPr>
          <p:nvPr/>
        </p:nvPicPr>
        <p:blipFill rotWithShape="1">
          <a:blip r:embed="rId3"/>
          <a:srcRect l="25309" r="30175"/>
          <a:stretch/>
        </p:blipFill>
        <p:spPr>
          <a:xfrm>
            <a:off x="315517" y="0"/>
            <a:ext cx="4070555" cy="6857990"/>
          </a:xfrm>
          <a:prstGeom prst="rect">
            <a:avLst/>
          </a:prstGeom>
        </p:spPr>
      </p:pic>
      <p:sp>
        <p:nvSpPr>
          <p:cNvPr id="3" name="TextBox 2">
            <a:extLst>
              <a:ext uri="{FF2B5EF4-FFF2-40B4-BE49-F238E27FC236}">
                <a16:creationId xmlns:a16="http://schemas.microsoft.com/office/drawing/2014/main" id="{BCB3F82E-6990-5212-9500-2F374ADB6A5A}"/>
              </a:ext>
            </a:extLst>
          </p:cNvPr>
          <p:cNvSpPr txBox="1"/>
          <p:nvPr/>
        </p:nvSpPr>
        <p:spPr>
          <a:xfrm>
            <a:off x="8143539" y="6579221"/>
            <a:ext cx="2206214" cy="230832"/>
          </a:xfrm>
          <a:prstGeom prst="rect">
            <a:avLst/>
          </a:prstGeom>
          <a:noFill/>
        </p:spPr>
        <p:txBody>
          <a:bodyPr wrap="square" rtlCol="0">
            <a:spAutoFit/>
          </a:bodyPr>
          <a:lstStyle/>
          <a:p>
            <a:r>
              <a:rPr lang="en-US" sz="900" dirty="0">
                <a:solidFill>
                  <a:schemeClr val="bg2"/>
                </a:solidFill>
              </a:rPr>
              <a:t>Photo by Diane Andersen Sibley</a:t>
            </a:r>
          </a:p>
        </p:txBody>
      </p:sp>
      <p:pic>
        <p:nvPicPr>
          <p:cNvPr id="4" name="Graphic 3" descr="Diving outline">
            <a:extLst>
              <a:ext uri="{FF2B5EF4-FFF2-40B4-BE49-F238E27FC236}">
                <a16:creationId xmlns:a16="http://schemas.microsoft.com/office/drawing/2014/main" id="{798E156D-02D3-8270-AEC8-8E11D9F985E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277600" y="0"/>
            <a:ext cx="914400" cy="914400"/>
          </a:xfrm>
          <a:prstGeom prst="rect">
            <a:avLst/>
          </a:prstGeom>
        </p:spPr>
      </p:pic>
      <p:sp>
        <p:nvSpPr>
          <p:cNvPr id="5" name="TextBox 4">
            <a:extLst>
              <a:ext uri="{FF2B5EF4-FFF2-40B4-BE49-F238E27FC236}">
                <a16:creationId xmlns:a16="http://schemas.microsoft.com/office/drawing/2014/main" id="{B36E1984-B75A-C481-A4C4-E324E9B4A2B7}"/>
              </a:ext>
            </a:extLst>
          </p:cNvPr>
          <p:cNvSpPr txBox="1"/>
          <p:nvPr/>
        </p:nvSpPr>
        <p:spPr>
          <a:xfrm>
            <a:off x="2763819" y="6627168"/>
            <a:ext cx="2206214" cy="230832"/>
          </a:xfrm>
          <a:prstGeom prst="rect">
            <a:avLst/>
          </a:prstGeom>
          <a:noFill/>
        </p:spPr>
        <p:txBody>
          <a:bodyPr wrap="square" rtlCol="0">
            <a:spAutoFit/>
          </a:bodyPr>
          <a:lstStyle/>
          <a:p>
            <a:r>
              <a:rPr lang="en-US" sz="900" dirty="0">
                <a:solidFill>
                  <a:schemeClr val="bg2"/>
                </a:solidFill>
              </a:rPr>
              <a:t>Photo by Diane Andersen Sibley</a:t>
            </a:r>
          </a:p>
        </p:txBody>
      </p:sp>
    </p:spTree>
    <p:extLst>
      <p:ext uri="{BB962C8B-B14F-4D97-AF65-F5344CB8AC3E}">
        <p14:creationId xmlns:p14="http://schemas.microsoft.com/office/powerpoint/2010/main" val="26425033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1828800" y="257175"/>
            <a:ext cx="9052560" cy="1143000"/>
          </a:xfrm>
        </p:spPr>
        <p:txBody>
          <a:bodyPr>
            <a:normAutofit/>
          </a:bodyPr>
          <a:lstStyle/>
          <a:p>
            <a:r>
              <a:rPr lang="en-US" sz="3400" dirty="0"/>
              <a:t>Roadblocks to Communication During Conflict</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961402404"/>
              </p:ext>
            </p:extLst>
          </p:nvPr>
        </p:nvGraphicFramePr>
        <p:xfrm>
          <a:off x="1828800" y="1175385"/>
          <a:ext cx="8229600" cy="5425440"/>
        </p:xfrm>
        <a:graphic>
          <a:graphicData uri="http://schemas.openxmlformats.org/drawingml/2006/table">
            <a:tbl>
              <a:tblPr firstRow="1" bandRow="1">
                <a:tableStyleId>{5C22544A-7EE6-4342-B048-85BDC9FD1C3A}</a:tableStyleId>
              </a:tblPr>
              <a:tblGrid>
                <a:gridCol w="2743200">
                  <a:extLst>
                    <a:ext uri="{9D8B030D-6E8A-4147-A177-3AD203B41FA5}">
                      <a16:colId xmlns:a16="http://schemas.microsoft.com/office/drawing/2014/main" val="20000"/>
                    </a:ext>
                  </a:extLst>
                </a:gridCol>
                <a:gridCol w="5486400">
                  <a:extLst>
                    <a:ext uri="{9D8B030D-6E8A-4147-A177-3AD203B41FA5}">
                      <a16:colId xmlns:a16="http://schemas.microsoft.com/office/drawing/2014/main" val="20001"/>
                    </a:ext>
                  </a:extLst>
                </a:gridCol>
              </a:tblGrid>
              <a:tr h="303033">
                <a:tc>
                  <a:txBody>
                    <a:bodyPr/>
                    <a:lstStyle/>
                    <a:p>
                      <a:endParaRPr lang="en-US" dirty="0">
                        <a:latin typeface="Bookman Old Style" pitchFamily="18" charset="0"/>
                      </a:endParaRPr>
                    </a:p>
                  </a:txBody>
                  <a:tcPr>
                    <a:solidFill>
                      <a:schemeClr val="accent4">
                        <a:lumMod val="60000"/>
                        <a:lumOff val="40000"/>
                      </a:schemeClr>
                    </a:solidFill>
                  </a:tcPr>
                </a:tc>
                <a:tc>
                  <a:txBody>
                    <a:bodyPr/>
                    <a:lstStyle/>
                    <a:p>
                      <a:endParaRPr lang="en-US" dirty="0"/>
                    </a:p>
                  </a:txBody>
                  <a:tcPr>
                    <a:solidFill>
                      <a:schemeClr val="accent4">
                        <a:lumMod val="60000"/>
                        <a:lumOff val="40000"/>
                      </a:schemeClr>
                    </a:solidFill>
                  </a:tcPr>
                </a:tc>
                <a:extLst>
                  <a:ext uri="{0D108BD9-81ED-4DB2-BD59-A6C34878D82A}">
                    <a16:rowId xmlns:a16="http://schemas.microsoft.com/office/drawing/2014/main" val="10000"/>
                  </a:ext>
                </a:extLst>
              </a:tr>
              <a:tr h="303033">
                <a:tc>
                  <a:txBody>
                    <a:bodyPr/>
                    <a:lstStyle/>
                    <a:p>
                      <a:r>
                        <a:rPr lang="en-US" sz="2800" b="1" dirty="0">
                          <a:latin typeface="+mn-lt"/>
                        </a:rPr>
                        <a:t>Threatening, Warning</a:t>
                      </a:r>
                    </a:p>
                    <a:p>
                      <a:endParaRPr lang="en-US" sz="2800" b="1" dirty="0">
                        <a:latin typeface="+mn-lt"/>
                      </a:endParaRPr>
                    </a:p>
                  </a:txBody>
                  <a:tcPr>
                    <a:solidFill>
                      <a:schemeClr val="accent4">
                        <a:lumMod val="20000"/>
                        <a:lumOff val="80000"/>
                      </a:schemeClr>
                    </a:solidFill>
                  </a:tcPr>
                </a:tc>
                <a:tc>
                  <a:txBody>
                    <a:bodyPr/>
                    <a:lstStyle/>
                    <a:p>
                      <a:r>
                        <a:rPr lang="en-US" sz="2800" dirty="0">
                          <a:latin typeface="+mn-lt"/>
                        </a:rPr>
                        <a:t>You better or else…   </a:t>
                      </a:r>
                      <a:br>
                        <a:rPr lang="en-US" sz="2800" dirty="0">
                          <a:latin typeface="+mn-lt"/>
                        </a:rPr>
                      </a:br>
                      <a:r>
                        <a:rPr lang="en-US" sz="2800" dirty="0">
                          <a:latin typeface="+mn-lt"/>
                        </a:rPr>
                        <a:t> If you don’t…</a:t>
                      </a:r>
                    </a:p>
                    <a:p>
                      <a:endParaRPr lang="en-US" sz="2800" dirty="0">
                        <a:latin typeface="+mn-lt"/>
                      </a:endParaRPr>
                    </a:p>
                  </a:txBody>
                  <a:tcPr>
                    <a:solidFill>
                      <a:schemeClr val="accent4">
                        <a:lumMod val="20000"/>
                        <a:lumOff val="80000"/>
                      </a:schemeClr>
                    </a:solidFill>
                  </a:tcPr>
                </a:tc>
                <a:extLst>
                  <a:ext uri="{0D108BD9-81ED-4DB2-BD59-A6C34878D82A}">
                    <a16:rowId xmlns:a16="http://schemas.microsoft.com/office/drawing/2014/main" val="10001"/>
                  </a:ext>
                </a:extLst>
              </a:tr>
              <a:tr h="303033">
                <a:tc>
                  <a:txBody>
                    <a:bodyPr/>
                    <a:lstStyle/>
                    <a:p>
                      <a:r>
                        <a:rPr lang="en-US" sz="2800" b="1" dirty="0">
                          <a:latin typeface="+mn-lt"/>
                        </a:rPr>
                        <a:t>Preaching</a:t>
                      </a:r>
                    </a:p>
                  </a:txBody>
                  <a:tcPr>
                    <a:solidFill>
                      <a:schemeClr val="accent4">
                        <a:lumMod val="60000"/>
                        <a:lumOff val="40000"/>
                      </a:schemeClr>
                    </a:solidFill>
                  </a:tcPr>
                </a:tc>
                <a:tc>
                  <a:txBody>
                    <a:bodyPr/>
                    <a:lstStyle/>
                    <a:p>
                      <a:r>
                        <a:rPr lang="en-US" sz="2800" dirty="0">
                          <a:latin typeface="+mn-lt"/>
                        </a:rPr>
                        <a:t>You should…..  </a:t>
                      </a:r>
                      <a:br>
                        <a:rPr lang="en-US" sz="2800" dirty="0">
                          <a:latin typeface="+mn-lt"/>
                        </a:rPr>
                      </a:br>
                      <a:r>
                        <a:rPr lang="en-US" sz="2800" dirty="0">
                          <a:latin typeface="+mn-lt"/>
                        </a:rPr>
                        <a:t>You ought…..</a:t>
                      </a:r>
                    </a:p>
                    <a:p>
                      <a:endParaRPr lang="en-US" sz="2800" dirty="0">
                        <a:latin typeface="+mn-lt"/>
                      </a:endParaRPr>
                    </a:p>
                  </a:txBody>
                  <a:tcPr>
                    <a:solidFill>
                      <a:schemeClr val="accent4">
                        <a:lumMod val="60000"/>
                        <a:lumOff val="40000"/>
                      </a:schemeClr>
                    </a:solidFill>
                  </a:tcPr>
                </a:tc>
                <a:extLst>
                  <a:ext uri="{0D108BD9-81ED-4DB2-BD59-A6C34878D82A}">
                    <a16:rowId xmlns:a16="http://schemas.microsoft.com/office/drawing/2014/main" val="10002"/>
                  </a:ext>
                </a:extLst>
              </a:tr>
              <a:tr h="5303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b="1" dirty="0">
                          <a:latin typeface="+mn-lt"/>
                        </a:rPr>
                        <a:t>Ordering</a:t>
                      </a:r>
                    </a:p>
                    <a:p>
                      <a:endParaRPr lang="en-US" sz="2800" b="1" dirty="0">
                        <a:latin typeface="+mn-lt"/>
                      </a:endParaRPr>
                    </a:p>
                  </a:txBody>
                  <a:tcPr>
                    <a:solidFill>
                      <a:schemeClr val="accent4">
                        <a:lumMod val="20000"/>
                        <a:lumOff val="80000"/>
                      </a:schemeClr>
                    </a:solidFill>
                  </a:tcPr>
                </a:tc>
                <a:tc>
                  <a:txBody>
                    <a:bodyPr/>
                    <a:lstStyle/>
                    <a:p>
                      <a:r>
                        <a:rPr lang="en-US" sz="2800" dirty="0">
                          <a:latin typeface="+mn-lt"/>
                        </a:rPr>
                        <a:t>You must…..  You will…. </a:t>
                      </a:r>
                      <a:br>
                        <a:rPr lang="en-US" sz="2800" dirty="0">
                          <a:latin typeface="+mn-lt"/>
                        </a:rPr>
                      </a:br>
                      <a:r>
                        <a:rPr lang="en-US" sz="2800" dirty="0">
                          <a:latin typeface="+mn-lt"/>
                        </a:rPr>
                        <a:t>You have to…</a:t>
                      </a:r>
                    </a:p>
                  </a:txBody>
                  <a:tcPr>
                    <a:solidFill>
                      <a:schemeClr val="accent4">
                        <a:lumMod val="20000"/>
                        <a:lumOff val="80000"/>
                      </a:schemeClr>
                    </a:solidFill>
                  </a:tcPr>
                </a:tc>
                <a:extLst>
                  <a:ext uri="{0D108BD9-81ED-4DB2-BD59-A6C34878D82A}">
                    <a16:rowId xmlns:a16="http://schemas.microsoft.com/office/drawing/2014/main" val="10003"/>
                  </a:ext>
                </a:extLst>
              </a:tr>
              <a:tr h="303033">
                <a:tc>
                  <a:txBody>
                    <a:bodyPr/>
                    <a:lstStyle/>
                    <a:p>
                      <a:r>
                        <a:rPr lang="en-US" sz="2800" b="1" dirty="0">
                          <a:latin typeface="+mn-lt"/>
                        </a:rPr>
                        <a:t>Lecturing</a:t>
                      </a:r>
                    </a:p>
                  </a:txBody>
                  <a:tcPr>
                    <a:solidFill>
                      <a:schemeClr val="accent4">
                        <a:lumMod val="60000"/>
                        <a:lumOff val="40000"/>
                      </a:schemeClr>
                    </a:solidFill>
                  </a:tcPr>
                </a:tc>
                <a:tc>
                  <a:txBody>
                    <a:bodyPr/>
                    <a:lstStyle/>
                    <a:p>
                      <a:r>
                        <a:rPr lang="en-US" sz="2800" dirty="0">
                          <a:latin typeface="+mn-lt"/>
                        </a:rPr>
                        <a:t>You always….   You never….  Do you realize…</a:t>
                      </a:r>
                    </a:p>
                    <a:p>
                      <a:endParaRPr lang="en-US" sz="2800" dirty="0">
                        <a:latin typeface="+mn-lt"/>
                      </a:endParaRPr>
                    </a:p>
                  </a:txBody>
                  <a:tcPr>
                    <a:solidFill>
                      <a:schemeClr val="accent4">
                        <a:lumMod val="60000"/>
                        <a:lumOff val="40000"/>
                      </a:schemeClr>
                    </a:solidFill>
                  </a:tcPr>
                </a:tc>
                <a:extLst>
                  <a:ext uri="{0D108BD9-81ED-4DB2-BD59-A6C34878D82A}">
                    <a16:rowId xmlns:a16="http://schemas.microsoft.com/office/drawing/2014/main" val="10004"/>
                  </a:ext>
                </a:extLst>
              </a:tr>
            </a:tbl>
          </a:graphicData>
        </a:graphic>
      </p:graphicFrame>
      <p:pic>
        <p:nvPicPr>
          <p:cNvPr id="2" name="Graphic 1" descr="Diving outline">
            <a:extLst>
              <a:ext uri="{FF2B5EF4-FFF2-40B4-BE49-F238E27FC236}">
                <a16:creationId xmlns:a16="http://schemas.microsoft.com/office/drawing/2014/main" id="{77207E8F-C9D2-A35F-7AFD-50430191DB9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77600" y="0"/>
            <a:ext cx="914400" cy="914400"/>
          </a:xfrm>
          <a:prstGeom prst="rect">
            <a:avLst/>
          </a:prstGeom>
        </p:spPr>
      </p:pic>
    </p:spTree>
    <p:extLst>
      <p:ext uri="{BB962C8B-B14F-4D97-AF65-F5344CB8AC3E}">
        <p14:creationId xmlns:p14="http://schemas.microsoft.com/office/powerpoint/2010/main" val="388761258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pPr eaLnBrk="1" hangingPunct="1"/>
            <a:r>
              <a:rPr lang="en-US" sz="3200" dirty="0"/>
              <a:t>5 Dimensions of Conflict</a:t>
            </a:r>
          </a:p>
        </p:txBody>
      </p:sp>
      <p:sp>
        <p:nvSpPr>
          <p:cNvPr id="47107" name="Rectangle 3"/>
          <p:cNvSpPr>
            <a:spLocks noGrp="1" noChangeArrowheads="1"/>
          </p:cNvSpPr>
          <p:nvPr>
            <p:ph type="body" idx="1"/>
          </p:nvPr>
        </p:nvSpPr>
        <p:spPr/>
        <p:txBody>
          <a:bodyPr/>
          <a:lstStyle/>
          <a:p>
            <a:pPr marL="514350" indent="-514350">
              <a:buFont typeface="Times New Roman" pitchFamily="18" charset="0"/>
              <a:buAutoNum type="arabicPeriod"/>
            </a:pPr>
            <a:r>
              <a:rPr lang="en-US" sz="2400" dirty="0"/>
              <a:t>Who or how many parties are involved?</a:t>
            </a:r>
          </a:p>
          <a:p>
            <a:pPr marL="266700" indent="-514350">
              <a:buFont typeface="Arial" panose="020B0604020202020204" pitchFamily="34" charset="0"/>
              <a:buChar char="•"/>
            </a:pPr>
            <a:r>
              <a:rPr lang="en-US" sz="2400" b="0" dirty="0"/>
              <a:t>Internal: Conflict within oneself</a:t>
            </a:r>
          </a:p>
          <a:p>
            <a:pPr marL="266700" indent="-514350">
              <a:buFont typeface="Arial" panose="020B0604020202020204" pitchFamily="34" charset="0"/>
              <a:buChar char="•"/>
            </a:pPr>
            <a:r>
              <a:rPr lang="en-US" sz="2400" b="0" dirty="0"/>
              <a:t>Interpersonal: Conflict between 2 or more individuals</a:t>
            </a:r>
          </a:p>
          <a:p>
            <a:pPr marL="266700" indent="-514350">
              <a:buFont typeface="Arial" panose="020B0604020202020204" pitchFamily="34" charset="0"/>
              <a:buChar char="•"/>
            </a:pPr>
            <a:r>
              <a:rPr lang="en-US" sz="2400" b="0" dirty="0"/>
              <a:t>Intragroup: Conflict is within a group</a:t>
            </a:r>
          </a:p>
          <a:p>
            <a:pPr marL="266700" indent="-514350">
              <a:buFont typeface="Arial" panose="020B0604020202020204" pitchFamily="34" charset="0"/>
              <a:buChar char="•"/>
            </a:pPr>
            <a:r>
              <a:rPr lang="en-US" sz="2400" b="0" dirty="0"/>
              <a:t>Intergroup: Conflict is between 2 or more groups</a:t>
            </a:r>
          </a:p>
          <a:p>
            <a:pPr marL="266700" indent="-514350">
              <a:buFont typeface="Arial" panose="020B0604020202020204" pitchFamily="34" charset="0"/>
              <a:buChar char="•"/>
            </a:pPr>
            <a:r>
              <a:rPr lang="en-US" sz="2400" b="0" dirty="0"/>
              <a:t>Global</a:t>
            </a:r>
          </a:p>
        </p:txBody>
      </p:sp>
      <p:pic>
        <p:nvPicPr>
          <p:cNvPr id="2" name="Graphic 1" descr="Diving outline">
            <a:extLst>
              <a:ext uri="{FF2B5EF4-FFF2-40B4-BE49-F238E27FC236}">
                <a16:creationId xmlns:a16="http://schemas.microsoft.com/office/drawing/2014/main" id="{0EEE2B42-07EF-2D0B-C767-EF15AF4C97E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77600" y="0"/>
            <a:ext cx="914400" cy="914400"/>
          </a:xfrm>
          <a:prstGeom prst="rect">
            <a:avLst/>
          </a:prstGeom>
        </p:spPr>
      </p:pic>
    </p:spTree>
    <p:extLst>
      <p:ext uri="{BB962C8B-B14F-4D97-AF65-F5344CB8AC3E}">
        <p14:creationId xmlns:p14="http://schemas.microsoft.com/office/powerpoint/2010/main" val="398343379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pPr eaLnBrk="1" hangingPunct="1"/>
            <a:r>
              <a:rPr lang="en-US" sz="3200" dirty="0"/>
              <a:t>5 Dimensions of Conflict</a:t>
            </a:r>
          </a:p>
        </p:txBody>
      </p:sp>
      <p:sp>
        <p:nvSpPr>
          <p:cNvPr id="47107" name="Rectangle 3"/>
          <p:cNvSpPr>
            <a:spLocks noGrp="1" noChangeArrowheads="1"/>
          </p:cNvSpPr>
          <p:nvPr>
            <p:ph type="body" idx="1"/>
          </p:nvPr>
        </p:nvSpPr>
        <p:spPr/>
        <p:txBody>
          <a:bodyPr>
            <a:normAutofit fontScale="92500" lnSpcReduction="10000"/>
          </a:bodyPr>
          <a:lstStyle/>
          <a:p>
            <a:r>
              <a:rPr lang="en-US" sz="2400" dirty="0"/>
              <a:t>2.    What are the sources of conflict?  What is it over?</a:t>
            </a:r>
          </a:p>
          <a:p>
            <a:pPr marL="209550" indent="-457200">
              <a:buFont typeface="Arial" panose="020B0604020202020204" pitchFamily="34" charset="0"/>
              <a:buChar char="•"/>
            </a:pPr>
            <a:r>
              <a:rPr lang="en-US" sz="2600" b="0" dirty="0"/>
              <a:t>Resources: Needing more staff, equipment, or supplies</a:t>
            </a:r>
          </a:p>
          <a:p>
            <a:pPr marL="209550" indent="-457200">
              <a:buFont typeface="Arial" panose="020B0604020202020204" pitchFamily="34" charset="0"/>
              <a:buChar char="•"/>
            </a:pPr>
            <a:r>
              <a:rPr lang="en-US" sz="2600" b="0" dirty="0"/>
              <a:t>Values: People or groups differ in beliefs, culture, cultural practices, etc.</a:t>
            </a:r>
          </a:p>
          <a:p>
            <a:pPr marL="209550" indent="-457200">
              <a:buFont typeface="Arial" panose="020B0604020202020204" pitchFamily="34" charset="0"/>
              <a:buChar char="•"/>
            </a:pPr>
            <a:r>
              <a:rPr lang="en-US" sz="2600" b="0" dirty="0"/>
              <a:t>Psychological Needs: </a:t>
            </a:r>
          </a:p>
          <a:p>
            <a:pPr marL="781050" lvl="1" indent="-342900"/>
            <a:r>
              <a:rPr lang="en-US" dirty="0"/>
              <a:t>Conflict over power, control, emotional needs</a:t>
            </a:r>
          </a:p>
          <a:p>
            <a:pPr marL="781050" lvl="1" indent="-342900"/>
            <a:r>
              <a:rPr lang="en-US" dirty="0"/>
              <a:t>Needs for belonging</a:t>
            </a:r>
          </a:p>
          <a:p>
            <a:pPr marL="1238250" lvl="2" indent="-342900"/>
            <a:r>
              <a:rPr lang="en-US" sz="2200" dirty="0"/>
              <a:t>Respect</a:t>
            </a:r>
          </a:p>
          <a:p>
            <a:pPr marL="1238250" lvl="2" indent="-342900"/>
            <a:r>
              <a:rPr lang="en-US" sz="2200" dirty="0"/>
              <a:t>Safety</a:t>
            </a:r>
          </a:p>
          <a:p>
            <a:pPr marL="1238250" lvl="2" indent="-342900"/>
            <a:r>
              <a:rPr lang="en-US" sz="2200" dirty="0"/>
              <a:t>Affirmation</a:t>
            </a:r>
          </a:p>
          <a:p>
            <a:pPr marL="1238250" lvl="2" indent="-342900"/>
            <a:r>
              <a:rPr lang="en-US" sz="2200" dirty="0"/>
              <a:t>Approval</a:t>
            </a:r>
          </a:p>
          <a:p>
            <a:pPr marL="1238250" lvl="2" indent="-342900"/>
            <a:r>
              <a:rPr lang="en-US" sz="2200" dirty="0"/>
              <a:t>Power over one’s own fate</a:t>
            </a:r>
          </a:p>
          <a:p>
            <a:pPr marL="1238250" lvl="2" indent="-342900"/>
            <a:endParaRPr lang="en-US" sz="1600" dirty="0"/>
          </a:p>
        </p:txBody>
      </p:sp>
      <p:pic>
        <p:nvPicPr>
          <p:cNvPr id="2" name="Graphic 1" descr="Diving outline">
            <a:extLst>
              <a:ext uri="{FF2B5EF4-FFF2-40B4-BE49-F238E27FC236}">
                <a16:creationId xmlns:a16="http://schemas.microsoft.com/office/drawing/2014/main" id="{0EEE2B42-07EF-2D0B-C767-EF15AF4C97E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77600" y="0"/>
            <a:ext cx="914400" cy="914400"/>
          </a:xfrm>
          <a:prstGeom prst="rect">
            <a:avLst/>
          </a:prstGeom>
        </p:spPr>
      </p:pic>
    </p:spTree>
    <p:extLst>
      <p:ext uri="{BB962C8B-B14F-4D97-AF65-F5344CB8AC3E}">
        <p14:creationId xmlns:p14="http://schemas.microsoft.com/office/powerpoint/2010/main" val="32574080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43B41-2630-642A-DDEA-6D3530151957}"/>
              </a:ext>
            </a:extLst>
          </p:cNvPr>
          <p:cNvSpPr>
            <a:spLocks noGrp="1"/>
          </p:cNvSpPr>
          <p:nvPr>
            <p:ph type="title"/>
          </p:nvPr>
        </p:nvSpPr>
        <p:spPr>
          <a:xfrm>
            <a:off x="838200" y="282829"/>
            <a:ext cx="10515600" cy="704723"/>
          </a:xfrm>
        </p:spPr>
        <p:txBody>
          <a:bodyPr>
            <a:normAutofit/>
          </a:bodyPr>
          <a:lstStyle/>
          <a:p>
            <a:pPr algn="ctr"/>
            <a:r>
              <a:rPr lang="en-US" sz="4000" dirty="0"/>
              <a:t>Vocabulary List</a:t>
            </a:r>
          </a:p>
        </p:txBody>
      </p:sp>
      <p:sp>
        <p:nvSpPr>
          <p:cNvPr id="3" name="Content Placeholder 2">
            <a:extLst>
              <a:ext uri="{FF2B5EF4-FFF2-40B4-BE49-F238E27FC236}">
                <a16:creationId xmlns:a16="http://schemas.microsoft.com/office/drawing/2014/main" id="{99039FAB-4A02-4137-BADF-FE7929CE60FE}"/>
              </a:ext>
            </a:extLst>
          </p:cNvPr>
          <p:cNvSpPr>
            <a:spLocks noGrp="1"/>
          </p:cNvSpPr>
          <p:nvPr>
            <p:ph idx="1"/>
          </p:nvPr>
        </p:nvSpPr>
        <p:spPr>
          <a:xfrm>
            <a:off x="498508" y="1101452"/>
            <a:ext cx="11420856" cy="5543903"/>
          </a:xfrm>
        </p:spPr>
        <p:txBody>
          <a:bodyPr vert="horz" lIns="91440" tIns="45720" rIns="91440" bIns="45720" rtlCol="0" anchor="t">
            <a:noAutofit/>
          </a:bodyPr>
          <a:lstStyle/>
          <a:p>
            <a:r>
              <a:rPr lang="en-US" sz="2400" dirty="0"/>
              <a:t>Message: </a:t>
            </a:r>
            <a:r>
              <a:rPr lang="en-US" sz="2400" b="0" dirty="0"/>
              <a:t>A communication (usually brief) that is written or spoken or signaled</a:t>
            </a:r>
            <a:endParaRPr lang="en-US" sz="2400" b="0" dirty="0">
              <a:ea typeface="Calibri"/>
              <a:cs typeface="Calibri"/>
            </a:endParaRPr>
          </a:p>
          <a:p>
            <a:r>
              <a:rPr lang="en-US" sz="2400" dirty="0"/>
              <a:t> </a:t>
            </a:r>
            <a:endParaRPr lang="en-US" sz="2400" dirty="0">
              <a:ea typeface="Calibri"/>
              <a:cs typeface="Calibri"/>
            </a:endParaRPr>
          </a:p>
          <a:p>
            <a:r>
              <a:rPr lang="en-US" sz="2400" dirty="0"/>
              <a:t>Motivation: </a:t>
            </a:r>
            <a:r>
              <a:rPr lang="en-US" sz="2400" b="0" dirty="0"/>
              <a:t>The moving force behind a character’s actions</a:t>
            </a:r>
            <a:endParaRPr lang="en-US" sz="2400" b="0" dirty="0">
              <a:ea typeface="Calibri"/>
              <a:cs typeface="Calibri"/>
            </a:endParaRPr>
          </a:p>
          <a:p>
            <a:r>
              <a:rPr lang="en-US" sz="2400" dirty="0"/>
              <a:t> </a:t>
            </a:r>
            <a:endParaRPr lang="en-US" sz="2400" dirty="0">
              <a:ea typeface="Calibri"/>
              <a:cs typeface="Calibri"/>
            </a:endParaRPr>
          </a:p>
          <a:p>
            <a:r>
              <a:rPr lang="en-US" sz="2400" dirty="0"/>
              <a:t>Negative Attitude: </a:t>
            </a:r>
            <a:r>
              <a:rPr lang="en-US" sz="2400" b="0" dirty="0"/>
              <a:t>The way someone thinks of the world in a manner that is not positive</a:t>
            </a:r>
            <a:endParaRPr lang="en-US" sz="2400" b="0" dirty="0">
              <a:ea typeface="Calibri"/>
              <a:cs typeface="Calibri"/>
            </a:endParaRPr>
          </a:p>
          <a:p>
            <a:r>
              <a:rPr lang="en-US" sz="2400" dirty="0"/>
              <a:t> </a:t>
            </a:r>
            <a:endParaRPr lang="en-US" sz="2400" dirty="0">
              <a:ea typeface="Calibri"/>
              <a:cs typeface="Calibri"/>
            </a:endParaRPr>
          </a:p>
          <a:p>
            <a:r>
              <a:rPr lang="en-US" sz="2400" dirty="0"/>
              <a:t>Non-Verbal Communication: </a:t>
            </a:r>
            <a:r>
              <a:rPr lang="en-US" sz="2400" b="0" dirty="0"/>
              <a:t>The body language between two communicators, includes 	tone of voice, body language, gestures, facial expressions, touch, physical appearance</a:t>
            </a:r>
            <a:endParaRPr lang="en-US" sz="2400" b="0" dirty="0">
              <a:ea typeface="Calibri"/>
              <a:cs typeface="Calibri"/>
            </a:endParaRPr>
          </a:p>
          <a:p>
            <a:r>
              <a:rPr lang="en-US" sz="2400" dirty="0"/>
              <a:t> </a:t>
            </a:r>
            <a:endParaRPr lang="en-US" sz="2400" dirty="0">
              <a:ea typeface="Calibri"/>
              <a:cs typeface="Calibri"/>
            </a:endParaRPr>
          </a:p>
          <a:p>
            <a:r>
              <a:rPr lang="en-US" sz="2400" dirty="0"/>
              <a:t>Obstacle: </a:t>
            </a:r>
            <a:r>
              <a:rPr lang="en-US" sz="2400" b="0" dirty="0"/>
              <a:t>Something that is in your way</a:t>
            </a:r>
            <a:endParaRPr lang="en-US" sz="2400" b="0" dirty="0">
              <a:ea typeface="Calibri"/>
              <a:cs typeface="Calibri"/>
            </a:endParaRPr>
          </a:p>
          <a:p>
            <a:r>
              <a:rPr lang="en-US" sz="2400" dirty="0"/>
              <a:t> </a:t>
            </a:r>
            <a:endParaRPr lang="en-US" sz="2400" dirty="0">
              <a:ea typeface="Calibri"/>
              <a:cs typeface="Calibri"/>
            </a:endParaRPr>
          </a:p>
          <a:p>
            <a:r>
              <a:rPr lang="en-US" sz="2400" dirty="0"/>
              <a:t>Prejudice: </a:t>
            </a:r>
            <a:r>
              <a:rPr lang="en-US" sz="2400" b="0" dirty="0"/>
              <a:t>Negative feelings about a person because they belong to a specific cultural or 	racial group</a:t>
            </a:r>
            <a:endParaRPr lang="en-US" sz="2400" b="0" dirty="0">
              <a:ea typeface="Calibri"/>
              <a:cs typeface="Calibri"/>
            </a:endParaRPr>
          </a:p>
          <a:p>
            <a:endParaRPr lang="en-US" sz="2400" dirty="0">
              <a:ea typeface="Calibri"/>
              <a:cs typeface="Calibri"/>
            </a:endParaRPr>
          </a:p>
        </p:txBody>
      </p:sp>
    </p:spTree>
    <p:extLst>
      <p:ext uri="{BB962C8B-B14F-4D97-AF65-F5344CB8AC3E}">
        <p14:creationId xmlns:p14="http://schemas.microsoft.com/office/powerpoint/2010/main" val="127344813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normAutofit/>
          </a:bodyPr>
          <a:lstStyle/>
          <a:p>
            <a:pPr eaLnBrk="1" hangingPunct="1"/>
            <a:r>
              <a:rPr lang="en-US" sz="3200" dirty="0"/>
              <a:t>5 Dimensions of Conflict</a:t>
            </a:r>
          </a:p>
        </p:txBody>
      </p:sp>
      <p:sp>
        <p:nvSpPr>
          <p:cNvPr id="48131" name="Content Placeholder 2"/>
          <p:cNvSpPr>
            <a:spLocks noGrp="1"/>
          </p:cNvSpPr>
          <p:nvPr>
            <p:ph idx="1"/>
          </p:nvPr>
        </p:nvSpPr>
        <p:spPr/>
        <p:txBody>
          <a:bodyPr vert="horz" lIns="91440" tIns="45720" rIns="91440" bIns="45720" rtlCol="0" anchor="t">
            <a:normAutofit/>
          </a:bodyPr>
          <a:lstStyle/>
          <a:p>
            <a:pPr eaLnBrk="1" hangingPunct="1">
              <a:buFont typeface="Wingdings" pitchFamily="2" charset="2"/>
              <a:buAutoNum type="arabicPeriod" startAt="3"/>
            </a:pPr>
            <a:r>
              <a:rPr lang="en-US" sz="2400" dirty="0"/>
              <a:t>   Relationship between conflicting parties</a:t>
            </a:r>
          </a:p>
          <a:p>
            <a:pPr marL="342900" indent="-342900">
              <a:buFont typeface="Arial" panose="020B0604020202020204" pitchFamily="34" charset="0"/>
              <a:buChar char="•"/>
            </a:pPr>
            <a:r>
              <a:rPr lang="en-US" sz="2400" b="0" dirty="0"/>
              <a:t>Climate: </a:t>
            </a:r>
          </a:p>
          <a:p>
            <a:pPr marL="1028700" lvl="1" indent="-342900"/>
            <a:r>
              <a:rPr lang="en-US" sz="2000" b="0" dirty="0"/>
              <a:t>Easier if there is trust between parties</a:t>
            </a:r>
          </a:p>
          <a:p>
            <a:pPr marL="342900" indent="-342900">
              <a:buFont typeface="Arial" panose="020B0604020202020204" pitchFamily="34" charset="0"/>
              <a:buChar char="•"/>
            </a:pPr>
            <a:r>
              <a:rPr lang="en-US" sz="2400" b="0" dirty="0"/>
              <a:t>Power Balance or Imbalance: </a:t>
            </a:r>
          </a:p>
          <a:p>
            <a:pPr marL="1028700" lvl="1" indent="-342900"/>
            <a:r>
              <a:rPr lang="en-US" sz="2000" b="0" dirty="0"/>
              <a:t>Do parties have equal power or does one control resources and decision making?</a:t>
            </a:r>
          </a:p>
          <a:p>
            <a:pPr marL="342900" indent="-342900">
              <a:buFont typeface="Arial" panose="020B0604020202020204" pitchFamily="34" charset="0"/>
              <a:buChar char="•"/>
            </a:pPr>
            <a:r>
              <a:rPr lang="en-US" sz="2400" b="0" dirty="0"/>
              <a:t>Degree of Interdependence</a:t>
            </a:r>
          </a:p>
          <a:p>
            <a:pPr marL="342900" indent="-342900">
              <a:buFont typeface="Arial" panose="020B0604020202020204" pitchFamily="34" charset="0"/>
              <a:buChar char="•"/>
            </a:pPr>
            <a:r>
              <a:rPr lang="en-US" sz="2400" b="0" dirty="0"/>
              <a:t>Knowing one another: </a:t>
            </a:r>
          </a:p>
          <a:p>
            <a:pPr marL="1028700" lvl="1" indent="-342900"/>
            <a:r>
              <a:rPr lang="en-US" sz="2000" b="0" dirty="0"/>
              <a:t>Easier to work through conflict if relationship is valued</a:t>
            </a:r>
          </a:p>
          <a:p>
            <a:pPr eaLnBrk="1" hangingPunct="1">
              <a:buFont typeface="Wingdings" pitchFamily="2" charset="2"/>
              <a:buAutoNum type="arabicPeriod" startAt="3"/>
            </a:pPr>
            <a:endParaRPr lang="en-US" sz="2000" dirty="0"/>
          </a:p>
        </p:txBody>
      </p:sp>
      <p:pic>
        <p:nvPicPr>
          <p:cNvPr id="2" name="Graphic 1" descr="Diving outline">
            <a:extLst>
              <a:ext uri="{FF2B5EF4-FFF2-40B4-BE49-F238E27FC236}">
                <a16:creationId xmlns:a16="http://schemas.microsoft.com/office/drawing/2014/main" id="{111C6437-9953-B570-13FE-63FDFCBCF66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77600" y="0"/>
            <a:ext cx="914400" cy="914400"/>
          </a:xfrm>
          <a:prstGeom prst="rect">
            <a:avLst/>
          </a:prstGeom>
        </p:spPr>
      </p:pic>
    </p:spTree>
    <p:extLst>
      <p:ext uri="{BB962C8B-B14F-4D97-AF65-F5344CB8AC3E}">
        <p14:creationId xmlns:p14="http://schemas.microsoft.com/office/powerpoint/2010/main" val="233911791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Content Placeholder 2"/>
          <p:cNvSpPr>
            <a:spLocks noGrp="1"/>
          </p:cNvSpPr>
          <p:nvPr>
            <p:ph idx="1"/>
          </p:nvPr>
        </p:nvSpPr>
        <p:spPr/>
        <p:txBody>
          <a:bodyPr>
            <a:normAutofit lnSpcReduction="10000"/>
          </a:bodyPr>
          <a:lstStyle/>
          <a:p>
            <a:pPr eaLnBrk="1" hangingPunct="1"/>
            <a:r>
              <a:rPr lang="en-US" sz="2400" dirty="0"/>
              <a:t>4.   What is the history of the conflict?</a:t>
            </a:r>
          </a:p>
          <a:p>
            <a:pPr marL="114300" indent="-342900">
              <a:buFont typeface="Arial" panose="020B0604020202020204" pitchFamily="34" charset="0"/>
              <a:buChar char="•"/>
            </a:pPr>
            <a:r>
              <a:rPr lang="en-US" sz="2400" b="0" dirty="0"/>
              <a:t>Duration: </a:t>
            </a:r>
          </a:p>
          <a:p>
            <a:pPr marL="800100" lvl="1" indent="-342900"/>
            <a:r>
              <a:rPr lang="en-US" sz="2000" b="0" dirty="0"/>
              <a:t>How long has the conflict continued?</a:t>
            </a:r>
          </a:p>
          <a:p>
            <a:pPr marL="800100" lvl="1" indent="-342900"/>
            <a:r>
              <a:rPr lang="en-US" sz="2000" dirty="0"/>
              <a:t>Art those who first started the conflict still involved?</a:t>
            </a:r>
            <a:endParaRPr lang="en-US" sz="2000" b="0" dirty="0"/>
          </a:p>
          <a:p>
            <a:pPr marL="114300" indent="-342900">
              <a:buFont typeface="Arial" panose="020B0604020202020204" pitchFamily="34" charset="0"/>
              <a:buChar char="•"/>
            </a:pPr>
            <a:r>
              <a:rPr lang="en-US" sz="2400" b="0" dirty="0"/>
              <a:t>Frequency</a:t>
            </a:r>
          </a:p>
          <a:p>
            <a:pPr marL="800100" lvl="1" indent="-342900"/>
            <a:r>
              <a:rPr lang="en-US" sz="2000" dirty="0"/>
              <a:t>How often has the conflict reemerged?</a:t>
            </a:r>
            <a:endParaRPr lang="en-US" sz="2000" b="0" dirty="0"/>
          </a:p>
          <a:p>
            <a:pPr marL="114300" indent="-342900">
              <a:buFont typeface="Arial" panose="020B0604020202020204" pitchFamily="34" charset="0"/>
              <a:buChar char="•"/>
            </a:pPr>
            <a:r>
              <a:rPr lang="en-US" sz="2400" b="0" dirty="0"/>
              <a:t>Intensity</a:t>
            </a:r>
          </a:p>
          <a:p>
            <a:pPr marL="800100" lvl="1" indent="-342900"/>
            <a:r>
              <a:rPr lang="en-US" sz="2000" dirty="0"/>
              <a:t>How emotional is the conflict?</a:t>
            </a:r>
          </a:p>
          <a:p>
            <a:pPr marL="800100" lvl="1" indent="-342900"/>
            <a:r>
              <a:rPr lang="en-US" sz="2000" b="0" dirty="0"/>
              <a:t>Could the conflict end in a loss of job?</a:t>
            </a:r>
          </a:p>
          <a:p>
            <a:pPr marL="114300" indent="-342900">
              <a:buFont typeface="Arial" panose="020B0604020202020204" pitchFamily="34" charset="0"/>
              <a:buChar char="•"/>
            </a:pPr>
            <a:r>
              <a:rPr lang="en-US" sz="2400" b="0" dirty="0"/>
              <a:t>Perception</a:t>
            </a:r>
          </a:p>
          <a:p>
            <a:pPr marL="800100" lvl="1" indent="-342900"/>
            <a:r>
              <a:rPr lang="en-US" sz="2000" dirty="0"/>
              <a:t>Do all people involved see it as conflict?</a:t>
            </a:r>
            <a:endParaRPr lang="en-US" sz="2000" b="0" dirty="0"/>
          </a:p>
        </p:txBody>
      </p:sp>
      <p:pic>
        <p:nvPicPr>
          <p:cNvPr id="2" name="Graphic 1" descr="Diving outline">
            <a:extLst>
              <a:ext uri="{FF2B5EF4-FFF2-40B4-BE49-F238E27FC236}">
                <a16:creationId xmlns:a16="http://schemas.microsoft.com/office/drawing/2014/main" id="{111C6437-9953-B570-13FE-63FDFCBCF66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77600" y="0"/>
            <a:ext cx="914400" cy="914400"/>
          </a:xfrm>
          <a:prstGeom prst="rect">
            <a:avLst/>
          </a:prstGeom>
        </p:spPr>
      </p:pic>
      <p:sp>
        <p:nvSpPr>
          <p:cNvPr id="3" name="Title 1">
            <a:extLst>
              <a:ext uri="{FF2B5EF4-FFF2-40B4-BE49-F238E27FC236}">
                <a16:creationId xmlns:a16="http://schemas.microsoft.com/office/drawing/2014/main" id="{617F8134-6A99-742C-CDBC-2F1395FC1EDD}"/>
              </a:ext>
            </a:extLst>
          </p:cNvPr>
          <p:cNvSpPr txBox="1">
            <a:spLocks/>
          </p:cNvSpPr>
          <p:nvPr/>
        </p:nvSpPr>
        <p:spPr>
          <a:xfrm>
            <a:off x="838200" y="457200"/>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3200" dirty="0"/>
              <a:t>5 Dimensions of Conflict</a:t>
            </a:r>
          </a:p>
        </p:txBody>
      </p:sp>
    </p:spTree>
    <p:extLst>
      <p:ext uri="{BB962C8B-B14F-4D97-AF65-F5344CB8AC3E}">
        <p14:creationId xmlns:p14="http://schemas.microsoft.com/office/powerpoint/2010/main" val="127874201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Content Placeholder 2"/>
          <p:cNvSpPr>
            <a:spLocks noGrp="1"/>
          </p:cNvSpPr>
          <p:nvPr>
            <p:ph idx="1"/>
          </p:nvPr>
        </p:nvSpPr>
        <p:spPr/>
        <p:txBody>
          <a:bodyPr vert="horz" lIns="91440" tIns="45720" rIns="91440" bIns="45720" rtlCol="0" anchor="t">
            <a:normAutofit/>
          </a:bodyPr>
          <a:lstStyle/>
          <a:p>
            <a:pPr eaLnBrk="1" hangingPunct="1">
              <a:buFont typeface="Wingdings" pitchFamily="2" charset="2"/>
              <a:buAutoNum type="arabicPeriod" startAt="5"/>
            </a:pPr>
            <a:r>
              <a:rPr lang="en-US" sz="2400" dirty="0"/>
              <a:t>   The Process:  How do we choose to deal with the conflict?</a:t>
            </a:r>
          </a:p>
          <a:p>
            <a:pPr marL="342900" indent="-342900">
              <a:buFont typeface="Arial" panose="020B0604020202020204" pitchFamily="34" charset="0"/>
              <a:buChar char="•"/>
            </a:pPr>
            <a:r>
              <a:rPr lang="en-US" sz="2400" b="0" dirty="0"/>
              <a:t>Avoidance</a:t>
            </a:r>
          </a:p>
          <a:p>
            <a:pPr marL="1028700" lvl="1" indent="-342900"/>
            <a:r>
              <a:rPr lang="en-US" sz="2000" dirty="0"/>
              <a:t>Choose to deny the conflict, ignore it, or back off</a:t>
            </a:r>
            <a:endParaRPr lang="en-US" sz="2000" b="0" dirty="0"/>
          </a:p>
          <a:p>
            <a:pPr marL="342900" indent="-342900">
              <a:buFont typeface="Arial" panose="020B0604020202020204" pitchFamily="34" charset="0"/>
              <a:buChar char="•"/>
            </a:pPr>
            <a:r>
              <a:rPr lang="en-US" sz="2400" b="0" dirty="0"/>
              <a:t>Diffuse</a:t>
            </a:r>
          </a:p>
          <a:p>
            <a:pPr marL="1028700" lvl="1" indent="-342900"/>
            <a:r>
              <a:rPr lang="en-US" sz="2000" dirty="0"/>
              <a:t>Postpone dealing with the conflict</a:t>
            </a:r>
            <a:endParaRPr lang="en-US" sz="2000" b="0" dirty="0"/>
          </a:p>
          <a:p>
            <a:pPr marL="342900" indent="-342900">
              <a:buFont typeface="Arial" panose="020B0604020202020204" pitchFamily="34" charset="0"/>
              <a:buChar char="•"/>
            </a:pPr>
            <a:r>
              <a:rPr lang="en-US" sz="2400" b="0" dirty="0"/>
              <a:t>Engage</a:t>
            </a:r>
          </a:p>
          <a:p>
            <a:pPr marL="1028700" lvl="1" indent="-342900"/>
            <a:r>
              <a:rPr lang="en-US" sz="2000" dirty="0"/>
              <a:t>Get involved</a:t>
            </a:r>
          </a:p>
          <a:p>
            <a:pPr marL="1028700" lvl="1" indent="-342900"/>
            <a:r>
              <a:rPr lang="en-US" sz="2000" b="0" dirty="0"/>
              <a:t>Work through it</a:t>
            </a:r>
          </a:p>
          <a:p>
            <a:pPr marL="1028700" lvl="1" indent="-342900"/>
            <a:r>
              <a:rPr lang="en-US" sz="2000" dirty="0"/>
              <a:t>Use collaborative problem-solving to resolve it</a:t>
            </a:r>
            <a:endParaRPr lang="en-US" sz="2000" b="0" dirty="0"/>
          </a:p>
        </p:txBody>
      </p:sp>
      <p:pic>
        <p:nvPicPr>
          <p:cNvPr id="2" name="Graphic 1" descr="Diving outline">
            <a:extLst>
              <a:ext uri="{FF2B5EF4-FFF2-40B4-BE49-F238E27FC236}">
                <a16:creationId xmlns:a16="http://schemas.microsoft.com/office/drawing/2014/main" id="{872C8FC2-013A-A1C9-DB5D-0477B43958D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77600" y="0"/>
            <a:ext cx="914400" cy="914400"/>
          </a:xfrm>
          <a:prstGeom prst="rect">
            <a:avLst/>
          </a:prstGeom>
        </p:spPr>
      </p:pic>
      <p:sp>
        <p:nvSpPr>
          <p:cNvPr id="3" name="Title 1">
            <a:extLst>
              <a:ext uri="{FF2B5EF4-FFF2-40B4-BE49-F238E27FC236}">
                <a16:creationId xmlns:a16="http://schemas.microsoft.com/office/drawing/2014/main" id="{6BD3C2C1-6BCD-63EA-8D95-B225FD833218}"/>
              </a:ext>
            </a:extLst>
          </p:cNvPr>
          <p:cNvSpPr txBox="1">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3200" dirty="0"/>
              <a:t>5 Dimensions of Conflict</a:t>
            </a:r>
          </a:p>
        </p:txBody>
      </p:sp>
    </p:spTree>
    <p:extLst>
      <p:ext uri="{BB962C8B-B14F-4D97-AF65-F5344CB8AC3E}">
        <p14:creationId xmlns:p14="http://schemas.microsoft.com/office/powerpoint/2010/main" val="239272276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r>
              <a:rPr lang="en-US" sz="3200" dirty="0"/>
              <a:t>Communication in Conflict</a:t>
            </a:r>
          </a:p>
        </p:txBody>
      </p:sp>
      <p:sp>
        <p:nvSpPr>
          <p:cNvPr id="52227" name="Content Placeholder 2"/>
          <p:cNvSpPr>
            <a:spLocks noGrp="1"/>
          </p:cNvSpPr>
          <p:nvPr>
            <p:ph idx="1"/>
          </p:nvPr>
        </p:nvSpPr>
        <p:spPr/>
        <p:txBody>
          <a:bodyPr/>
          <a:lstStyle/>
          <a:p>
            <a:pPr>
              <a:buFont typeface="Wingdings" pitchFamily="2" charset="2"/>
              <a:buNone/>
            </a:pPr>
            <a:r>
              <a:rPr lang="en-US" dirty="0"/>
              <a:t>4 Different ways to Communicate when in conflict</a:t>
            </a:r>
          </a:p>
          <a:p>
            <a:pPr marL="914400" lvl="1" indent="-457200">
              <a:buFont typeface="+mj-lt"/>
              <a:buAutoNum type="arabicPeriod"/>
            </a:pPr>
            <a:r>
              <a:rPr lang="en-US" dirty="0"/>
              <a:t>Passive/Nonassertive</a:t>
            </a:r>
          </a:p>
          <a:p>
            <a:pPr marL="914400" lvl="1" indent="-457200">
              <a:buFont typeface="+mj-lt"/>
              <a:buAutoNum type="arabicPeriod"/>
            </a:pPr>
            <a:r>
              <a:rPr lang="en-US" dirty="0"/>
              <a:t>Aggressive</a:t>
            </a:r>
          </a:p>
          <a:p>
            <a:pPr marL="914400" lvl="1" indent="-457200">
              <a:buFont typeface="+mj-lt"/>
              <a:buAutoNum type="arabicPeriod"/>
            </a:pPr>
            <a:r>
              <a:rPr lang="en-US" dirty="0"/>
              <a:t>Passive-Aggressive</a:t>
            </a:r>
          </a:p>
          <a:p>
            <a:pPr marL="914400" lvl="1" indent="-457200">
              <a:buFont typeface="+mj-lt"/>
              <a:buAutoNum type="arabicPeriod"/>
            </a:pPr>
            <a:r>
              <a:rPr lang="en-US" dirty="0"/>
              <a:t>Assertive</a:t>
            </a:r>
          </a:p>
        </p:txBody>
      </p:sp>
      <p:pic>
        <p:nvPicPr>
          <p:cNvPr id="2" name="Graphic 1" descr="Diving outline">
            <a:extLst>
              <a:ext uri="{FF2B5EF4-FFF2-40B4-BE49-F238E27FC236}">
                <a16:creationId xmlns:a16="http://schemas.microsoft.com/office/drawing/2014/main" id="{35620038-3661-2623-A22E-5B78FD3A6E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77600" y="0"/>
            <a:ext cx="914400" cy="914400"/>
          </a:xfrm>
          <a:prstGeom prst="rect">
            <a:avLst/>
          </a:prstGeom>
        </p:spPr>
      </p:pic>
    </p:spTree>
    <p:extLst>
      <p:ext uri="{BB962C8B-B14F-4D97-AF65-F5344CB8AC3E}">
        <p14:creationId xmlns:p14="http://schemas.microsoft.com/office/powerpoint/2010/main" val="115606593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a:xfrm>
            <a:off x="691896" y="415708"/>
            <a:ext cx="10515600" cy="1325563"/>
          </a:xfrm>
        </p:spPr>
        <p:txBody>
          <a:bodyPr/>
          <a:lstStyle/>
          <a:p>
            <a:r>
              <a:rPr lang="en-US" sz="3200" dirty="0"/>
              <a:t>Passive / Nonassertive Behavior</a:t>
            </a:r>
          </a:p>
        </p:txBody>
      </p:sp>
      <p:sp>
        <p:nvSpPr>
          <p:cNvPr id="53251" name="Content Placeholder 2"/>
          <p:cNvSpPr>
            <a:spLocks noGrp="1"/>
          </p:cNvSpPr>
          <p:nvPr>
            <p:ph idx="1"/>
          </p:nvPr>
        </p:nvSpPr>
        <p:spPr>
          <a:xfrm>
            <a:off x="627888" y="1741271"/>
            <a:ext cx="8229600" cy="4302125"/>
          </a:xfrm>
        </p:spPr>
        <p:txBody>
          <a:bodyPr>
            <a:normAutofit/>
          </a:bodyPr>
          <a:lstStyle/>
          <a:p>
            <a:pPr marL="342900" indent="-342900">
              <a:buFont typeface="Arial" panose="020B0604020202020204" pitchFamily="34" charset="0"/>
              <a:buChar char="•"/>
            </a:pPr>
            <a:r>
              <a:rPr lang="en-US" sz="2400" b="0" dirty="0"/>
              <a:t>When someone gives up their own rights and defers to the rights of another person</a:t>
            </a:r>
          </a:p>
          <a:p>
            <a:pPr marL="342900" indent="-342900">
              <a:buFont typeface="Arial" panose="020B0604020202020204" pitchFamily="34" charset="0"/>
              <a:buChar char="•"/>
            </a:pPr>
            <a:r>
              <a:rPr lang="en-US" sz="2400" b="0" dirty="0"/>
              <a:t>Results in an "I lose; you win" outcome</a:t>
            </a:r>
          </a:p>
          <a:p>
            <a:pPr marL="342900" indent="-342900">
              <a:buFont typeface="Arial" panose="020B0604020202020204" pitchFamily="34" charset="0"/>
              <a:buChar char="•"/>
            </a:pPr>
            <a:r>
              <a:rPr lang="en-US" sz="2400" b="0" dirty="0"/>
              <a:t>Includes violating your own rights through inaction or by failing to express your thoughts, feelings or desires</a:t>
            </a:r>
          </a:p>
          <a:p>
            <a:pPr marL="342900" indent="-342900">
              <a:buFont typeface="Arial" panose="020B0604020202020204" pitchFamily="34" charset="0"/>
              <a:buChar char="•"/>
            </a:pPr>
            <a:r>
              <a:rPr lang="en-US" sz="2400" b="0" dirty="0"/>
              <a:t>Example:</a:t>
            </a:r>
          </a:p>
          <a:p>
            <a:pPr marL="1028700" lvl="1" indent="-342900"/>
            <a:r>
              <a:rPr lang="en-US" sz="2200" b="0" dirty="0"/>
              <a:t>"We can do whatever you want. Your ideas are probably better."</a:t>
            </a:r>
          </a:p>
        </p:txBody>
      </p:sp>
      <p:pic>
        <p:nvPicPr>
          <p:cNvPr id="2" name="Graphic 1" descr="Diving outline">
            <a:extLst>
              <a:ext uri="{FF2B5EF4-FFF2-40B4-BE49-F238E27FC236}">
                <a16:creationId xmlns:a16="http://schemas.microsoft.com/office/drawing/2014/main" id="{CCFBEFB1-13A1-1B41-7512-B728250472B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77600" y="0"/>
            <a:ext cx="914400" cy="914400"/>
          </a:xfrm>
          <a:prstGeom prst="rect">
            <a:avLst/>
          </a:prstGeom>
        </p:spPr>
      </p:pic>
      <p:pic>
        <p:nvPicPr>
          <p:cNvPr id="3" name="Picture 2" descr="A brown and white dog lying on the floor&#10;&#10;Description automatically generated">
            <a:extLst>
              <a:ext uri="{FF2B5EF4-FFF2-40B4-BE49-F238E27FC236}">
                <a16:creationId xmlns:a16="http://schemas.microsoft.com/office/drawing/2014/main" id="{F53218D6-6BE8-4771-C78D-4AB56CB775A1}"/>
              </a:ext>
            </a:extLst>
          </p:cNvPr>
          <p:cNvPicPr>
            <a:picLocks noChangeAspect="1"/>
          </p:cNvPicPr>
          <p:nvPr/>
        </p:nvPicPr>
        <p:blipFill rotWithShape="1">
          <a:blip r:embed="rId5"/>
          <a:srcRect l="17863"/>
          <a:stretch/>
        </p:blipFill>
        <p:spPr>
          <a:xfrm rot="5400000">
            <a:off x="8505985" y="1887914"/>
            <a:ext cx="3375458" cy="308217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TextBox 3">
            <a:extLst>
              <a:ext uri="{FF2B5EF4-FFF2-40B4-BE49-F238E27FC236}">
                <a16:creationId xmlns:a16="http://schemas.microsoft.com/office/drawing/2014/main" id="{41B8C12F-C275-C2AC-8E4B-E0456C8BEF62}"/>
              </a:ext>
            </a:extLst>
          </p:cNvPr>
          <p:cNvSpPr txBox="1"/>
          <p:nvPr/>
        </p:nvSpPr>
        <p:spPr>
          <a:xfrm>
            <a:off x="9914427" y="4885897"/>
            <a:ext cx="2206214" cy="230832"/>
          </a:xfrm>
          <a:prstGeom prst="rect">
            <a:avLst/>
          </a:prstGeom>
          <a:noFill/>
        </p:spPr>
        <p:txBody>
          <a:bodyPr wrap="square" rtlCol="0">
            <a:spAutoFit/>
          </a:bodyPr>
          <a:lstStyle/>
          <a:p>
            <a:r>
              <a:rPr lang="en-US" sz="900" dirty="0">
                <a:solidFill>
                  <a:schemeClr val="bg2"/>
                </a:solidFill>
              </a:rPr>
              <a:t>Photo by Diane Andersen Sibley</a:t>
            </a:r>
          </a:p>
        </p:txBody>
      </p:sp>
    </p:spTree>
    <p:extLst>
      <p:ext uri="{BB962C8B-B14F-4D97-AF65-F5344CB8AC3E}">
        <p14:creationId xmlns:p14="http://schemas.microsoft.com/office/powerpoint/2010/main" val="428157881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p:txBody>
          <a:bodyPr/>
          <a:lstStyle/>
          <a:p>
            <a:r>
              <a:rPr lang="en-US" sz="3200" dirty="0"/>
              <a:t>Aggressive Behavior</a:t>
            </a:r>
          </a:p>
        </p:txBody>
      </p:sp>
      <p:sp>
        <p:nvSpPr>
          <p:cNvPr id="54275" name="Content Placeholder 2"/>
          <p:cNvSpPr>
            <a:spLocks noGrp="1"/>
          </p:cNvSpPr>
          <p:nvPr>
            <p:ph idx="1"/>
          </p:nvPr>
        </p:nvSpPr>
        <p:spPr>
          <a:xfrm>
            <a:off x="838200" y="1825625"/>
            <a:ext cx="7446264" cy="4351338"/>
          </a:xfrm>
        </p:spPr>
        <p:txBody>
          <a:bodyPr/>
          <a:lstStyle/>
          <a:p>
            <a:pPr marL="342900" indent="-342900">
              <a:buFont typeface="Arial" panose="020B0604020202020204" pitchFamily="34" charset="0"/>
              <a:buChar char="•"/>
            </a:pPr>
            <a:r>
              <a:rPr lang="en-US" sz="2400" b="0" dirty="0"/>
              <a:t>When someone stands up for their own rights without regard for others</a:t>
            </a:r>
          </a:p>
          <a:p>
            <a:pPr marL="342900" indent="-342900">
              <a:buFont typeface="Arial" panose="020B0604020202020204" pitchFamily="34" charset="0"/>
              <a:buChar char="•"/>
            </a:pPr>
            <a:r>
              <a:rPr lang="en-US" sz="2400" b="0" dirty="0"/>
              <a:t>Results in an "I win; you lose" outcome</a:t>
            </a:r>
          </a:p>
          <a:p>
            <a:pPr marL="342900" indent="-342900">
              <a:buFont typeface="Arial" panose="020B0604020202020204" pitchFamily="34" charset="0"/>
              <a:buChar char="•"/>
            </a:pPr>
            <a:r>
              <a:rPr lang="en-US" sz="2400" b="0" dirty="0"/>
              <a:t>Demands, attacks, or humiliates other people</a:t>
            </a:r>
          </a:p>
          <a:p>
            <a:pPr marL="342900" indent="-342900">
              <a:buFont typeface="Arial" panose="020B0604020202020204" pitchFamily="34" charset="0"/>
              <a:buChar char="•"/>
            </a:pPr>
            <a:r>
              <a:rPr lang="en-US" sz="2400" b="0" dirty="0"/>
              <a:t>Generally shows lack of respect for others</a:t>
            </a:r>
          </a:p>
          <a:p>
            <a:pPr marL="342900" indent="-342900">
              <a:buFont typeface="Arial" panose="020B0604020202020204" pitchFamily="34" charset="0"/>
              <a:buChar char="•"/>
            </a:pPr>
            <a:r>
              <a:rPr lang="en-US" sz="2400" b="0" dirty="0"/>
              <a:t>Example:</a:t>
            </a:r>
          </a:p>
          <a:p>
            <a:pPr marL="1028700" lvl="1" indent="-342900"/>
            <a:r>
              <a:rPr lang="en-US" sz="2000" b="0" dirty="0"/>
              <a:t>"Hey, I'm in a hurry. Get out of my way."</a:t>
            </a:r>
          </a:p>
          <a:p>
            <a:endParaRPr lang="en-US" dirty="0"/>
          </a:p>
          <a:p>
            <a:endParaRPr lang="en-US" dirty="0"/>
          </a:p>
        </p:txBody>
      </p:sp>
      <p:pic>
        <p:nvPicPr>
          <p:cNvPr id="2" name="Graphic 1" descr="Diving outline">
            <a:extLst>
              <a:ext uri="{FF2B5EF4-FFF2-40B4-BE49-F238E27FC236}">
                <a16:creationId xmlns:a16="http://schemas.microsoft.com/office/drawing/2014/main" id="{B714B5B9-D093-C87C-60F9-334E00F95B2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77600" y="0"/>
            <a:ext cx="914400" cy="914400"/>
          </a:xfrm>
          <a:prstGeom prst="rect">
            <a:avLst/>
          </a:prstGeom>
        </p:spPr>
      </p:pic>
      <p:pic>
        <p:nvPicPr>
          <p:cNvPr id="9" name="Picture 8" descr="A person standing next to another person&#10;&#10;Description automatically generated">
            <a:extLst>
              <a:ext uri="{FF2B5EF4-FFF2-40B4-BE49-F238E27FC236}">
                <a16:creationId xmlns:a16="http://schemas.microsoft.com/office/drawing/2014/main" id="{44EC74C0-57D2-3C34-02E0-91191CB3148A}"/>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7982713" y="1205465"/>
            <a:ext cx="4082982" cy="4447070"/>
          </a:xfrm>
          <a:prstGeom prst="rect">
            <a:avLst/>
          </a:prstGeom>
        </p:spPr>
      </p:pic>
      <p:sp>
        <p:nvSpPr>
          <p:cNvPr id="10" name="TextBox 9">
            <a:extLst>
              <a:ext uri="{FF2B5EF4-FFF2-40B4-BE49-F238E27FC236}">
                <a16:creationId xmlns:a16="http://schemas.microsoft.com/office/drawing/2014/main" id="{6D0DCC4E-10BA-1D36-2307-90CDC4803E93}"/>
              </a:ext>
            </a:extLst>
          </p:cNvPr>
          <p:cNvSpPr txBox="1"/>
          <p:nvPr/>
        </p:nvSpPr>
        <p:spPr>
          <a:xfrm>
            <a:off x="8284464" y="5467869"/>
            <a:ext cx="2669727" cy="369332"/>
          </a:xfrm>
          <a:prstGeom prst="rect">
            <a:avLst/>
          </a:prstGeom>
          <a:noFill/>
        </p:spPr>
        <p:txBody>
          <a:bodyPr wrap="square" rtlCol="0">
            <a:spAutoFit/>
          </a:bodyPr>
          <a:lstStyle/>
          <a:p>
            <a:r>
              <a:rPr lang="en-US" sz="900" dirty="0">
                <a:hlinkClick r:id="rId6" tooltip="https://www.wisc-online.com/asset-repository/viewasset?id=2230"/>
              </a:rPr>
              <a:t>This Photo</a:t>
            </a:r>
            <a:r>
              <a:rPr lang="en-US" sz="900" dirty="0"/>
              <a:t> by Unknown Author is licensed under </a:t>
            </a:r>
            <a:r>
              <a:rPr lang="en-US" sz="900" dirty="0">
                <a:hlinkClick r:id="rId7" tooltip="https://creativecommons.org/licenses/by-nc/3.0/"/>
              </a:rPr>
              <a:t>CC BY-NC</a:t>
            </a:r>
            <a:endParaRPr lang="en-US" sz="900" dirty="0"/>
          </a:p>
        </p:txBody>
      </p:sp>
    </p:spTree>
    <p:extLst>
      <p:ext uri="{BB962C8B-B14F-4D97-AF65-F5344CB8AC3E}">
        <p14:creationId xmlns:p14="http://schemas.microsoft.com/office/powerpoint/2010/main" val="192642422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r>
              <a:rPr lang="en-US" sz="3200" dirty="0"/>
              <a:t>Passive-Aggressive Behavior</a:t>
            </a:r>
          </a:p>
        </p:txBody>
      </p:sp>
      <p:sp>
        <p:nvSpPr>
          <p:cNvPr id="55299" name="Content Placeholder 2"/>
          <p:cNvSpPr>
            <a:spLocks noGrp="1"/>
          </p:cNvSpPr>
          <p:nvPr>
            <p:ph idx="1"/>
          </p:nvPr>
        </p:nvSpPr>
        <p:spPr>
          <a:xfrm>
            <a:off x="838200" y="1825625"/>
            <a:ext cx="7339584" cy="4351338"/>
          </a:xfrm>
        </p:spPr>
        <p:txBody>
          <a:bodyPr/>
          <a:lstStyle/>
          <a:p>
            <a:pPr marL="342900" indent="-342900">
              <a:buFont typeface="Arial" panose="020B0604020202020204" pitchFamily="34" charset="0"/>
              <a:buChar char="•"/>
            </a:pPr>
            <a:r>
              <a:rPr lang="en-US" sz="2400" b="0" dirty="0"/>
              <a:t>When someone acts out aggressive impulses in an indirect way</a:t>
            </a:r>
          </a:p>
          <a:p>
            <a:pPr marL="342900" indent="-342900">
              <a:buFont typeface="Arial" panose="020B0604020202020204" pitchFamily="34" charset="0"/>
              <a:buChar char="•"/>
            </a:pPr>
            <a:r>
              <a:rPr lang="en-US" sz="2400" b="0" dirty="0"/>
              <a:t>Attempt to get what they need or want indirectly or manipulatively</a:t>
            </a:r>
          </a:p>
          <a:p>
            <a:pPr marL="342900" indent="-342900">
              <a:buFont typeface="Arial" panose="020B0604020202020204" pitchFamily="34" charset="0"/>
              <a:buChar char="•"/>
            </a:pPr>
            <a:r>
              <a:rPr lang="en-US" sz="2400" b="0" dirty="0"/>
              <a:t>An indirect attempt to control or punish others</a:t>
            </a:r>
          </a:p>
          <a:p>
            <a:pPr marL="342900" indent="-342900">
              <a:buFont typeface="Arial" panose="020B0604020202020204" pitchFamily="34" charset="0"/>
              <a:buChar char="•"/>
            </a:pPr>
            <a:r>
              <a:rPr lang="en-US" sz="2400" b="0" dirty="0"/>
              <a:t>Examples:</a:t>
            </a:r>
          </a:p>
          <a:p>
            <a:pPr marL="1028700" lvl="1" indent="-342900"/>
            <a:r>
              <a:rPr lang="en-US" sz="2000" b="0" dirty="0"/>
              <a:t>"I’m sorry I'm so late. I didn’t realize this was such a big deal."</a:t>
            </a:r>
          </a:p>
          <a:p>
            <a:pPr marL="1028700" lvl="1" indent="-342900"/>
            <a:r>
              <a:rPr lang="en-US" sz="2000" b="0" dirty="0"/>
              <a:t>"Oh, don’t bother, I'll just have to do it myself."</a:t>
            </a:r>
          </a:p>
          <a:p>
            <a:endParaRPr lang="en-US" sz="2400" dirty="0"/>
          </a:p>
        </p:txBody>
      </p:sp>
      <p:pic>
        <p:nvPicPr>
          <p:cNvPr id="2" name="Graphic 1" descr="Diving outline">
            <a:extLst>
              <a:ext uri="{FF2B5EF4-FFF2-40B4-BE49-F238E27FC236}">
                <a16:creationId xmlns:a16="http://schemas.microsoft.com/office/drawing/2014/main" id="{E2340FF8-1ACA-0CBC-DE6D-E475D33E232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77600" y="0"/>
            <a:ext cx="914400" cy="914400"/>
          </a:xfrm>
          <a:prstGeom prst="rect">
            <a:avLst/>
          </a:prstGeom>
        </p:spPr>
      </p:pic>
      <p:pic>
        <p:nvPicPr>
          <p:cNvPr id="4" name="Picture 3" descr="Two men in suits shaking hands&#10;&#10;Description automatically generated">
            <a:extLst>
              <a:ext uri="{FF2B5EF4-FFF2-40B4-BE49-F238E27FC236}">
                <a16:creationId xmlns:a16="http://schemas.microsoft.com/office/drawing/2014/main" id="{2F709D50-5E65-09B4-13F0-BF9CBE577660}"/>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8177784" y="1825625"/>
            <a:ext cx="3810000" cy="3810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TextBox 4">
            <a:extLst>
              <a:ext uri="{FF2B5EF4-FFF2-40B4-BE49-F238E27FC236}">
                <a16:creationId xmlns:a16="http://schemas.microsoft.com/office/drawing/2014/main" id="{AFEB40B0-5B1D-0FBC-8D0B-B69751F3C97B}"/>
              </a:ext>
            </a:extLst>
          </p:cNvPr>
          <p:cNvSpPr txBox="1"/>
          <p:nvPr/>
        </p:nvSpPr>
        <p:spPr>
          <a:xfrm>
            <a:off x="8177784" y="5635625"/>
            <a:ext cx="3810000" cy="230832"/>
          </a:xfrm>
          <a:prstGeom prst="rect">
            <a:avLst/>
          </a:prstGeom>
          <a:noFill/>
        </p:spPr>
        <p:txBody>
          <a:bodyPr wrap="square" rtlCol="0">
            <a:spAutoFit/>
          </a:bodyPr>
          <a:lstStyle/>
          <a:p>
            <a:r>
              <a:rPr lang="en-US" sz="900" dirty="0">
                <a:hlinkClick r:id="rId6" tooltip="https://rant-a-touille.blogspot.com/2010/05/passive-aggressive-make-up-your-mind.html"/>
              </a:rPr>
              <a:t>This Photo</a:t>
            </a:r>
            <a:r>
              <a:rPr lang="en-US" sz="900" dirty="0"/>
              <a:t> by Unknown Author is licensed under </a:t>
            </a:r>
            <a:r>
              <a:rPr lang="en-US" sz="900" dirty="0">
                <a:hlinkClick r:id="rId7" tooltip="https://creativecommons.org/licenses/by-nc-nd/3.0/"/>
              </a:rPr>
              <a:t>CC BY-NC-ND</a:t>
            </a:r>
            <a:endParaRPr lang="en-US" sz="900" dirty="0"/>
          </a:p>
        </p:txBody>
      </p:sp>
    </p:spTree>
    <p:extLst>
      <p:ext uri="{BB962C8B-B14F-4D97-AF65-F5344CB8AC3E}">
        <p14:creationId xmlns:p14="http://schemas.microsoft.com/office/powerpoint/2010/main" val="173982864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a:xfrm>
            <a:off x="819912" y="342900"/>
            <a:ext cx="8229600" cy="1143000"/>
          </a:xfrm>
        </p:spPr>
        <p:txBody>
          <a:bodyPr/>
          <a:lstStyle/>
          <a:p>
            <a:r>
              <a:rPr lang="en-US" sz="3200" dirty="0"/>
              <a:t>Assertive Behavior</a:t>
            </a:r>
          </a:p>
        </p:txBody>
      </p:sp>
      <p:sp>
        <p:nvSpPr>
          <p:cNvPr id="56323" name="Content Placeholder 2"/>
          <p:cNvSpPr>
            <a:spLocks noGrp="1"/>
          </p:cNvSpPr>
          <p:nvPr>
            <p:ph idx="1"/>
          </p:nvPr>
        </p:nvSpPr>
        <p:spPr>
          <a:xfrm>
            <a:off x="819912" y="1485900"/>
            <a:ext cx="9144000" cy="4302125"/>
          </a:xfrm>
        </p:spPr>
        <p:txBody>
          <a:bodyPr>
            <a:normAutofit/>
          </a:bodyPr>
          <a:lstStyle/>
          <a:p>
            <a:pPr marL="342900" indent="-342900">
              <a:buFont typeface="Arial" panose="020B0604020202020204" pitchFamily="34" charset="0"/>
              <a:buChar char="•"/>
            </a:pPr>
            <a:r>
              <a:rPr lang="en-US" sz="2400" b="0" dirty="0"/>
              <a:t>Standing up for your rights without infringing on the rights of others</a:t>
            </a:r>
          </a:p>
          <a:p>
            <a:pPr marL="342900" indent="-342900">
              <a:buFont typeface="Arial" panose="020B0604020202020204" pitchFamily="34" charset="0"/>
              <a:buChar char="•"/>
            </a:pPr>
            <a:r>
              <a:rPr lang="en-US" sz="2400" b="0" dirty="0"/>
              <a:t>Results in an "I win; you win" outcome</a:t>
            </a:r>
          </a:p>
          <a:p>
            <a:pPr marL="342900" indent="-342900">
              <a:buFont typeface="Arial" panose="020B0604020202020204" pitchFamily="34" charset="0"/>
              <a:buChar char="•"/>
            </a:pPr>
            <a:r>
              <a:rPr lang="en-US" sz="2400" b="0" dirty="0"/>
              <a:t>Involves expressing beliefs, feelings, and preferences in a way which is direct, honest, and appropriate</a:t>
            </a:r>
          </a:p>
          <a:p>
            <a:pPr marL="342900" indent="-342900">
              <a:buFont typeface="Arial" panose="020B0604020202020204" pitchFamily="34" charset="0"/>
              <a:buChar char="•"/>
            </a:pPr>
            <a:r>
              <a:rPr lang="en-US" sz="2400" b="0" dirty="0"/>
              <a:t>Shows respect for yourself and for others</a:t>
            </a:r>
          </a:p>
          <a:p>
            <a:endParaRPr lang="en-US" sz="2000" dirty="0">
              <a:latin typeface="Bookman Old Style" pitchFamily="18" charset="0"/>
            </a:endParaRPr>
          </a:p>
        </p:txBody>
      </p:sp>
      <p:pic>
        <p:nvPicPr>
          <p:cNvPr id="2" name="Graphic 1" descr="Diving outline">
            <a:extLst>
              <a:ext uri="{FF2B5EF4-FFF2-40B4-BE49-F238E27FC236}">
                <a16:creationId xmlns:a16="http://schemas.microsoft.com/office/drawing/2014/main" id="{93B3CF4D-9C2E-F8E0-8808-647C15AE3AE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77600" y="0"/>
            <a:ext cx="914400" cy="914400"/>
          </a:xfrm>
          <a:prstGeom prst="rect">
            <a:avLst/>
          </a:prstGeom>
        </p:spPr>
      </p:pic>
    </p:spTree>
    <p:extLst>
      <p:ext uri="{BB962C8B-B14F-4D97-AF65-F5344CB8AC3E}">
        <p14:creationId xmlns:p14="http://schemas.microsoft.com/office/powerpoint/2010/main" val="189089045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r>
              <a:rPr lang="en-US" sz="3200" dirty="0"/>
              <a:t>Turning “You” Statements into “I” Statements</a:t>
            </a:r>
          </a:p>
        </p:txBody>
      </p:sp>
      <p:sp>
        <p:nvSpPr>
          <p:cNvPr id="44035" name="Content Placeholder 2"/>
          <p:cNvSpPr>
            <a:spLocks noGrp="1"/>
          </p:cNvSpPr>
          <p:nvPr>
            <p:ph idx="1"/>
          </p:nvPr>
        </p:nvSpPr>
        <p:spPr/>
        <p:txBody>
          <a:bodyPr vert="horz" lIns="91440" tIns="45720" rIns="91440" bIns="45720" rtlCol="0" anchor="t">
            <a:normAutofit/>
          </a:bodyPr>
          <a:lstStyle/>
          <a:p>
            <a:pPr marL="342900" indent="-342900">
              <a:buFont typeface="Arial" panose="020B0604020202020204" pitchFamily="34" charset="0"/>
              <a:buChar char="•"/>
            </a:pPr>
            <a:r>
              <a:rPr lang="en-US" sz="2400" b="0" dirty="0"/>
              <a:t>“You” statements provoke defensiveness </a:t>
            </a:r>
          </a:p>
          <a:p>
            <a:pPr marL="342900" indent="-342900">
              <a:buFont typeface="Arial" panose="020B0604020202020204" pitchFamily="34" charset="0"/>
              <a:buChar char="•"/>
            </a:pPr>
            <a:r>
              <a:rPr lang="en-US" sz="2400" b="0" dirty="0"/>
              <a:t>Often being with “You always…” or “You never…”</a:t>
            </a:r>
          </a:p>
          <a:p>
            <a:r>
              <a:rPr lang="en-US" sz="2400" b="0" dirty="0"/>
              <a:t>Examples:</a:t>
            </a:r>
          </a:p>
          <a:p>
            <a:pPr marL="342900" indent="-342900">
              <a:buFont typeface="Arial" panose="020B0604020202020204" pitchFamily="34" charset="0"/>
              <a:buChar char="•"/>
            </a:pPr>
            <a:r>
              <a:rPr lang="en-US" sz="2400" b="0" dirty="0"/>
              <a:t>“You always pick what we do. I never get to suggest anything.”</a:t>
            </a:r>
          </a:p>
          <a:p>
            <a:pPr marL="342900" indent="-342900">
              <a:buFont typeface="Arial" panose="020B0604020202020204" pitchFamily="34" charset="0"/>
              <a:buChar char="•"/>
            </a:pPr>
            <a:r>
              <a:rPr lang="en-US" sz="2400" b="0" dirty="0"/>
              <a:t>“You always are late, so I have to do your work.”</a:t>
            </a:r>
          </a:p>
          <a:p>
            <a:pPr marL="342900" indent="-342900">
              <a:buFont typeface="Arial" panose="020B0604020202020204" pitchFamily="34" charset="0"/>
              <a:buChar char="•"/>
            </a:pPr>
            <a:r>
              <a:rPr lang="en-US" sz="2400" b="0" dirty="0"/>
              <a:t>“You never listen to me”</a:t>
            </a:r>
          </a:p>
          <a:p>
            <a:endParaRPr lang="en-US" sz="2400" dirty="0">
              <a:latin typeface="Bookman Old Style" pitchFamily="18" charset="0"/>
            </a:endParaRPr>
          </a:p>
        </p:txBody>
      </p:sp>
      <p:pic>
        <p:nvPicPr>
          <p:cNvPr id="2" name="Graphic 1" descr="Diving outline">
            <a:extLst>
              <a:ext uri="{FF2B5EF4-FFF2-40B4-BE49-F238E27FC236}">
                <a16:creationId xmlns:a16="http://schemas.microsoft.com/office/drawing/2014/main" id="{D7CB69D5-ACFA-5211-713D-13694FDAF98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77600" y="0"/>
            <a:ext cx="914400" cy="914400"/>
          </a:xfrm>
          <a:prstGeom prst="rect">
            <a:avLst/>
          </a:prstGeom>
        </p:spPr>
      </p:pic>
    </p:spTree>
    <p:extLst>
      <p:ext uri="{BB962C8B-B14F-4D97-AF65-F5344CB8AC3E}">
        <p14:creationId xmlns:p14="http://schemas.microsoft.com/office/powerpoint/2010/main" val="237782436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r>
              <a:rPr lang="en-US" sz="3200" dirty="0"/>
              <a:t>Turning “You” Statements into “I” Statements</a:t>
            </a:r>
          </a:p>
        </p:txBody>
      </p:sp>
      <p:sp>
        <p:nvSpPr>
          <p:cNvPr id="44035" name="Content Placeholder 2"/>
          <p:cNvSpPr>
            <a:spLocks noGrp="1"/>
          </p:cNvSpPr>
          <p:nvPr>
            <p:ph idx="1"/>
          </p:nvPr>
        </p:nvSpPr>
        <p:spPr>
          <a:xfrm>
            <a:off x="838200" y="1825624"/>
            <a:ext cx="10515600" cy="4502023"/>
          </a:xfrm>
        </p:spPr>
        <p:txBody>
          <a:bodyPr>
            <a:normAutofit lnSpcReduction="10000"/>
          </a:bodyPr>
          <a:lstStyle/>
          <a:p>
            <a:pPr marL="342900" indent="-342900">
              <a:buFont typeface="Arial" panose="020B0604020202020204" pitchFamily="34" charset="0"/>
              <a:buChar char="•"/>
            </a:pPr>
            <a:r>
              <a:rPr lang="en-US" sz="2400" b="0" dirty="0"/>
              <a:t>“I” statements are an assertive communication technique</a:t>
            </a:r>
          </a:p>
          <a:p>
            <a:pPr marL="342900" indent="-342900">
              <a:buFont typeface="Arial" panose="020B0604020202020204" pitchFamily="34" charset="0"/>
              <a:buChar char="•"/>
            </a:pPr>
            <a:r>
              <a:rPr lang="en-US" sz="2400" b="0" dirty="0"/>
              <a:t>They address the topic / concern without provoking defensiveness</a:t>
            </a:r>
          </a:p>
          <a:p>
            <a:pPr marL="342900" indent="-342900">
              <a:buFont typeface="Arial" panose="020B0604020202020204" pitchFamily="34" charset="0"/>
              <a:buChar char="•"/>
            </a:pPr>
            <a:r>
              <a:rPr lang="en-US" sz="2400" b="0" dirty="0"/>
              <a:t>A script can be used for I statements: </a:t>
            </a:r>
          </a:p>
          <a:p>
            <a:r>
              <a:rPr lang="en-US" sz="2400" b="0" dirty="0"/>
              <a:t>     "When you _____ , I feel / think _______; So, I would like _______ ."</a:t>
            </a:r>
          </a:p>
          <a:p>
            <a:r>
              <a:rPr lang="en-US" sz="2400" b="0" dirty="0"/>
              <a:t>Examples:</a:t>
            </a:r>
          </a:p>
          <a:p>
            <a:pPr marL="342900" indent="-342900">
              <a:buFont typeface="Arial" panose="020B0604020202020204" pitchFamily="34" charset="0"/>
              <a:buChar char="•"/>
            </a:pPr>
            <a:r>
              <a:rPr lang="en-US" sz="2400" b="0" dirty="0"/>
              <a:t>You: “You always pick what we do. I never get to suggest anything.”</a:t>
            </a:r>
          </a:p>
          <a:p>
            <a:pPr marL="342900" indent="-342900">
              <a:buFont typeface="Arial" panose="020B0604020202020204" pitchFamily="34" charset="0"/>
              <a:buChar char="•"/>
            </a:pPr>
            <a:r>
              <a:rPr lang="en-US" sz="2400" b="0" dirty="0"/>
              <a:t>I: “When you pick what we do, I feel pressured to do what you want. I would like   	it if we could find something we both would enjoy.” </a:t>
            </a:r>
          </a:p>
          <a:p>
            <a:pPr marL="342900" indent="-342900">
              <a:buFont typeface="Arial" panose="020B0604020202020204" pitchFamily="34" charset="0"/>
              <a:buChar char="•"/>
            </a:pPr>
            <a:r>
              <a:rPr lang="en-US" sz="2400" b="0" dirty="0"/>
              <a:t>You: “You always are late so I have to do your work.”</a:t>
            </a:r>
          </a:p>
          <a:p>
            <a:pPr marL="342900" indent="-342900">
              <a:buFont typeface="Arial" panose="020B0604020202020204" pitchFamily="34" charset="0"/>
              <a:buChar char="•"/>
            </a:pPr>
            <a:r>
              <a:rPr lang="en-US" sz="2400" b="0" dirty="0"/>
              <a:t>I:  “When you are late, I feel overwhelmed with the workload. It would really help to have you here when the shift begins.”</a:t>
            </a:r>
          </a:p>
          <a:p>
            <a:endParaRPr lang="en-US" sz="2400" dirty="0">
              <a:latin typeface="Bookman Old Style" pitchFamily="18" charset="0"/>
            </a:endParaRPr>
          </a:p>
        </p:txBody>
      </p:sp>
      <p:pic>
        <p:nvPicPr>
          <p:cNvPr id="2" name="Graphic 1" descr="Diving outline">
            <a:extLst>
              <a:ext uri="{FF2B5EF4-FFF2-40B4-BE49-F238E27FC236}">
                <a16:creationId xmlns:a16="http://schemas.microsoft.com/office/drawing/2014/main" id="{D7CB69D5-ACFA-5211-713D-13694FDAF98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77600" y="0"/>
            <a:ext cx="914400" cy="914400"/>
          </a:xfrm>
          <a:prstGeom prst="rect">
            <a:avLst/>
          </a:prstGeom>
        </p:spPr>
      </p:pic>
    </p:spTree>
    <p:extLst>
      <p:ext uri="{BB962C8B-B14F-4D97-AF65-F5344CB8AC3E}">
        <p14:creationId xmlns:p14="http://schemas.microsoft.com/office/powerpoint/2010/main" val="28771961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43B41-2630-642A-DDEA-6D3530151957}"/>
              </a:ext>
            </a:extLst>
          </p:cNvPr>
          <p:cNvSpPr>
            <a:spLocks noGrp="1"/>
          </p:cNvSpPr>
          <p:nvPr>
            <p:ph type="title"/>
          </p:nvPr>
        </p:nvSpPr>
        <p:spPr>
          <a:xfrm>
            <a:off x="838200" y="282829"/>
            <a:ext cx="10515600" cy="704723"/>
          </a:xfrm>
        </p:spPr>
        <p:txBody>
          <a:bodyPr>
            <a:normAutofit/>
          </a:bodyPr>
          <a:lstStyle/>
          <a:p>
            <a:pPr algn="ctr"/>
            <a:r>
              <a:rPr lang="en-US" sz="4000" dirty="0"/>
              <a:t>Vocabulary List</a:t>
            </a:r>
          </a:p>
        </p:txBody>
      </p:sp>
      <p:sp>
        <p:nvSpPr>
          <p:cNvPr id="3" name="Content Placeholder 2">
            <a:extLst>
              <a:ext uri="{FF2B5EF4-FFF2-40B4-BE49-F238E27FC236}">
                <a16:creationId xmlns:a16="http://schemas.microsoft.com/office/drawing/2014/main" id="{99039FAB-4A02-4137-BADF-FE7929CE60FE}"/>
              </a:ext>
            </a:extLst>
          </p:cNvPr>
          <p:cNvSpPr>
            <a:spLocks noGrp="1"/>
          </p:cNvSpPr>
          <p:nvPr>
            <p:ph idx="1"/>
          </p:nvPr>
        </p:nvSpPr>
        <p:spPr>
          <a:xfrm>
            <a:off x="548640" y="1261873"/>
            <a:ext cx="11420856" cy="5313298"/>
          </a:xfrm>
        </p:spPr>
        <p:txBody>
          <a:bodyPr>
            <a:normAutofit fontScale="92500" lnSpcReduction="20000"/>
          </a:bodyPr>
          <a:lstStyle/>
          <a:p>
            <a:r>
              <a:rPr lang="en-US" sz="3100" dirty="0"/>
              <a:t>Receiver: </a:t>
            </a:r>
            <a:r>
              <a:rPr lang="en-US" sz="3100" b="0" dirty="0"/>
              <a:t>The person receiving the message. Also known as the listener.</a:t>
            </a:r>
          </a:p>
          <a:p>
            <a:r>
              <a:rPr lang="en-US" sz="3100" dirty="0"/>
              <a:t> </a:t>
            </a:r>
          </a:p>
          <a:p>
            <a:r>
              <a:rPr lang="en-US" sz="3100" dirty="0"/>
              <a:t>Respect: </a:t>
            </a:r>
            <a:r>
              <a:rPr lang="en-US" sz="3100" b="0" dirty="0"/>
              <a:t>Showing care, honor, or admiration for someone or something</a:t>
            </a:r>
          </a:p>
          <a:p>
            <a:r>
              <a:rPr lang="en-US" sz="3100" dirty="0"/>
              <a:t> </a:t>
            </a:r>
          </a:p>
          <a:p>
            <a:r>
              <a:rPr lang="en-US" sz="3100" dirty="0"/>
              <a:t>Sender: </a:t>
            </a:r>
            <a:r>
              <a:rPr lang="en-US" sz="3100" b="0" dirty="0"/>
              <a:t>Referred to as the speaker; the person who creates and delivers 	the message</a:t>
            </a:r>
          </a:p>
          <a:p>
            <a:r>
              <a:rPr lang="en-US" sz="3100" dirty="0"/>
              <a:t> </a:t>
            </a:r>
          </a:p>
          <a:p>
            <a:r>
              <a:rPr lang="en-US" sz="3100" dirty="0"/>
              <a:t>Team: </a:t>
            </a:r>
            <a:r>
              <a:rPr lang="en-US" sz="3100" b="0" dirty="0"/>
              <a:t>A group of people who work, play or do something together</a:t>
            </a:r>
          </a:p>
          <a:p>
            <a:endParaRPr lang="en-US" sz="3100" dirty="0"/>
          </a:p>
          <a:p>
            <a:r>
              <a:rPr lang="en-US" sz="3100" dirty="0"/>
              <a:t>Tone of Voice: </a:t>
            </a:r>
            <a:r>
              <a:rPr lang="en-US" sz="3100" b="0" dirty="0"/>
              <a:t>The pitch and tone of a person’s voice</a:t>
            </a:r>
          </a:p>
          <a:p>
            <a:r>
              <a:rPr lang="en-US" sz="3100" dirty="0"/>
              <a:t> </a:t>
            </a:r>
          </a:p>
          <a:p>
            <a:r>
              <a:rPr lang="en-US" sz="3100" dirty="0"/>
              <a:t>Verbal Communication: </a:t>
            </a:r>
            <a:r>
              <a:rPr lang="en-US" sz="3100" b="0" dirty="0"/>
              <a:t>Any message we send using words</a:t>
            </a:r>
          </a:p>
          <a:p>
            <a:endParaRPr lang="en-US" dirty="0"/>
          </a:p>
        </p:txBody>
      </p:sp>
    </p:spTree>
    <p:extLst>
      <p:ext uri="{BB962C8B-B14F-4D97-AF65-F5344CB8AC3E}">
        <p14:creationId xmlns:p14="http://schemas.microsoft.com/office/powerpoint/2010/main" val="298299215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p:txBody>
          <a:bodyPr/>
          <a:lstStyle/>
          <a:p>
            <a:r>
              <a:rPr lang="en-US" sz="3200" dirty="0"/>
              <a:t>Situation</a:t>
            </a:r>
          </a:p>
        </p:txBody>
      </p:sp>
      <p:sp>
        <p:nvSpPr>
          <p:cNvPr id="57347" name="Content Placeholder 2"/>
          <p:cNvSpPr>
            <a:spLocks noGrp="1"/>
          </p:cNvSpPr>
          <p:nvPr>
            <p:ph idx="1"/>
          </p:nvPr>
        </p:nvSpPr>
        <p:spPr/>
        <p:txBody>
          <a:bodyPr/>
          <a:lstStyle/>
          <a:p>
            <a:pPr>
              <a:buFont typeface="Wingdings" pitchFamily="2" charset="2"/>
              <a:buNone/>
            </a:pPr>
            <a:r>
              <a:rPr lang="en-US" sz="2400" b="0" dirty="0"/>
              <a:t>You typically get off from work at 4:30.  One day your boss comes up to you in at 3:30 and says, “Oh, by the way, you need to stay at work today until 6:00.”  You have other things you planned to do after work, so staying late is an imposition.  What would be different ways you could respond?</a:t>
            </a:r>
          </a:p>
          <a:p>
            <a:pPr>
              <a:buFont typeface="Wingdings" pitchFamily="2" charset="2"/>
              <a:buNone/>
            </a:pPr>
            <a:endParaRPr lang="en-US" dirty="0">
              <a:latin typeface="Bookman Old Style" pitchFamily="18" charset="0"/>
            </a:endParaRPr>
          </a:p>
        </p:txBody>
      </p:sp>
      <p:pic>
        <p:nvPicPr>
          <p:cNvPr id="2" name="Graphic 1" descr="Diving outline">
            <a:extLst>
              <a:ext uri="{FF2B5EF4-FFF2-40B4-BE49-F238E27FC236}">
                <a16:creationId xmlns:a16="http://schemas.microsoft.com/office/drawing/2014/main" id="{38D0E7EE-45E6-55F4-EA79-5D78DD562A6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77600" y="0"/>
            <a:ext cx="914400" cy="914400"/>
          </a:xfrm>
          <a:prstGeom prst="rect">
            <a:avLst/>
          </a:prstGeom>
        </p:spPr>
      </p:pic>
    </p:spTree>
    <p:extLst>
      <p:ext uri="{BB962C8B-B14F-4D97-AF65-F5344CB8AC3E}">
        <p14:creationId xmlns:p14="http://schemas.microsoft.com/office/powerpoint/2010/main" val="383226532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p:txBody>
          <a:bodyPr/>
          <a:lstStyle/>
          <a:p>
            <a:r>
              <a:rPr lang="en-US" sz="3200" dirty="0"/>
              <a:t>Passive Response</a:t>
            </a:r>
          </a:p>
        </p:txBody>
      </p:sp>
      <p:sp>
        <p:nvSpPr>
          <p:cNvPr id="58371" name="Content Placeholder 2"/>
          <p:cNvSpPr>
            <a:spLocks noGrp="1"/>
          </p:cNvSpPr>
          <p:nvPr>
            <p:ph idx="1"/>
          </p:nvPr>
        </p:nvSpPr>
        <p:spPr/>
        <p:txBody>
          <a:bodyPr/>
          <a:lstStyle/>
          <a:p>
            <a:pPr>
              <a:buFont typeface="Wingdings" pitchFamily="2" charset="2"/>
              <a:buNone/>
            </a:pPr>
            <a:r>
              <a:rPr lang="en-US" sz="2400" b="0" dirty="0"/>
              <a:t>Stay until 6:00 and say nothing even though you need to cancel other plans. </a:t>
            </a:r>
          </a:p>
          <a:p>
            <a:pPr>
              <a:buFont typeface="Wingdings" pitchFamily="2" charset="2"/>
              <a:buNone/>
            </a:pPr>
            <a:endParaRPr lang="en-US" sz="2400" dirty="0">
              <a:latin typeface="Bookman Old Style" pitchFamily="18" charset="0"/>
            </a:endParaRPr>
          </a:p>
          <a:p>
            <a:pPr>
              <a:buFont typeface="Wingdings" pitchFamily="2" charset="2"/>
              <a:buNone/>
            </a:pPr>
            <a:endParaRPr lang="en-US" sz="2400" dirty="0">
              <a:latin typeface="Bookman Old Style" pitchFamily="18" charset="0"/>
            </a:endParaRPr>
          </a:p>
        </p:txBody>
      </p:sp>
      <p:pic>
        <p:nvPicPr>
          <p:cNvPr id="2" name="Graphic 1" descr="Diving outline">
            <a:extLst>
              <a:ext uri="{FF2B5EF4-FFF2-40B4-BE49-F238E27FC236}">
                <a16:creationId xmlns:a16="http://schemas.microsoft.com/office/drawing/2014/main" id="{6EFC671B-FD56-3C96-F8A7-A9A8E50B78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77600" y="0"/>
            <a:ext cx="914400" cy="914400"/>
          </a:xfrm>
          <a:prstGeom prst="rect">
            <a:avLst/>
          </a:prstGeom>
        </p:spPr>
      </p:pic>
    </p:spTree>
    <p:extLst>
      <p:ext uri="{BB962C8B-B14F-4D97-AF65-F5344CB8AC3E}">
        <p14:creationId xmlns:p14="http://schemas.microsoft.com/office/powerpoint/2010/main" val="146554466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p:txBody>
          <a:bodyPr/>
          <a:lstStyle/>
          <a:p>
            <a:r>
              <a:rPr lang="en-US" sz="3200" dirty="0"/>
              <a:t>Aggressive Response</a:t>
            </a:r>
            <a:endParaRPr lang="en-US" dirty="0"/>
          </a:p>
        </p:txBody>
      </p:sp>
      <p:sp>
        <p:nvSpPr>
          <p:cNvPr id="59395" name="Content Placeholder 2"/>
          <p:cNvSpPr>
            <a:spLocks noGrp="1"/>
          </p:cNvSpPr>
          <p:nvPr>
            <p:ph idx="1"/>
          </p:nvPr>
        </p:nvSpPr>
        <p:spPr/>
        <p:txBody>
          <a:bodyPr/>
          <a:lstStyle/>
          <a:p>
            <a:pPr>
              <a:buFont typeface="Wingdings" pitchFamily="2" charset="2"/>
              <a:buNone/>
            </a:pPr>
            <a:r>
              <a:rPr lang="en-US" sz="2400" b="0" dirty="0"/>
              <a:t>“I hate this!  You don’t tell me until 3:30 that I need to stay until 6:00.  You are always doing things like this. You don’t care about me or any of the other employees. You’re a dictator, not a boss! You are mean and inconsiderate.” - AGG</a:t>
            </a:r>
          </a:p>
          <a:p>
            <a:endParaRPr lang="en-US" dirty="0"/>
          </a:p>
        </p:txBody>
      </p:sp>
      <p:pic>
        <p:nvPicPr>
          <p:cNvPr id="2" name="Graphic 1" descr="Diving outline">
            <a:extLst>
              <a:ext uri="{FF2B5EF4-FFF2-40B4-BE49-F238E27FC236}">
                <a16:creationId xmlns:a16="http://schemas.microsoft.com/office/drawing/2014/main" id="{18D65EA1-F496-3CD9-4906-040B37DE5A0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77600" y="0"/>
            <a:ext cx="914400" cy="914400"/>
          </a:xfrm>
          <a:prstGeom prst="rect">
            <a:avLst/>
          </a:prstGeom>
        </p:spPr>
      </p:pic>
    </p:spTree>
    <p:extLst>
      <p:ext uri="{BB962C8B-B14F-4D97-AF65-F5344CB8AC3E}">
        <p14:creationId xmlns:p14="http://schemas.microsoft.com/office/powerpoint/2010/main" val="117565522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p:txBody>
          <a:bodyPr/>
          <a:lstStyle/>
          <a:p>
            <a:r>
              <a:rPr lang="en-US" sz="3200" dirty="0"/>
              <a:t>Passive/Aggressive</a:t>
            </a:r>
          </a:p>
        </p:txBody>
      </p:sp>
      <p:sp>
        <p:nvSpPr>
          <p:cNvPr id="60419" name="Content Placeholder 2"/>
          <p:cNvSpPr>
            <a:spLocks noGrp="1"/>
          </p:cNvSpPr>
          <p:nvPr>
            <p:ph idx="1"/>
          </p:nvPr>
        </p:nvSpPr>
        <p:spPr/>
        <p:txBody>
          <a:bodyPr/>
          <a:lstStyle/>
          <a:p>
            <a:pPr>
              <a:buFont typeface="Wingdings" pitchFamily="2" charset="2"/>
              <a:buNone/>
            </a:pPr>
            <a:r>
              <a:rPr lang="en-US" sz="2400" b="0" dirty="0"/>
              <a:t>“Oh, OK, I’ll stay.  I need to change a lot of plans and people will probably be really mad at me, but that’s OK - don’t worry about me. I guess what I had planned isn’t that important. I don’t mind - really (</a:t>
            </a:r>
            <a:r>
              <a:rPr lang="en-US" sz="2400" b="0" i="1" dirty="0"/>
              <a:t>deep sigh</a:t>
            </a:r>
            <a:r>
              <a:rPr lang="en-US" sz="2400" b="0" dirty="0"/>
              <a:t>).  I hope my friends will still talk with me after canceling at the last minute.”</a:t>
            </a:r>
          </a:p>
          <a:p>
            <a:pPr>
              <a:buFont typeface="Wingdings" pitchFamily="2" charset="2"/>
              <a:buNone/>
            </a:pPr>
            <a:endParaRPr lang="en-US" sz="2400" dirty="0">
              <a:latin typeface="Bookman Old Style" pitchFamily="18" charset="0"/>
            </a:endParaRPr>
          </a:p>
        </p:txBody>
      </p:sp>
      <p:pic>
        <p:nvPicPr>
          <p:cNvPr id="2" name="Graphic 1" descr="Diving outline">
            <a:extLst>
              <a:ext uri="{FF2B5EF4-FFF2-40B4-BE49-F238E27FC236}">
                <a16:creationId xmlns:a16="http://schemas.microsoft.com/office/drawing/2014/main" id="{53A105C5-8472-12EE-1377-890EF2EED86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77600" y="0"/>
            <a:ext cx="914400" cy="914400"/>
          </a:xfrm>
          <a:prstGeom prst="rect">
            <a:avLst/>
          </a:prstGeom>
        </p:spPr>
      </p:pic>
    </p:spTree>
    <p:extLst>
      <p:ext uri="{BB962C8B-B14F-4D97-AF65-F5344CB8AC3E}">
        <p14:creationId xmlns:p14="http://schemas.microsoft.com/office/powerpoint/2010/main" val="39897164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p:txBody>
          <a:bodyPr/>
          <a:lstStyle/>
          <a:p>
            <a:r>
              <a:rPr lang="en-US" sz="3200" dirty="0"/>
              <a:t>Assertive Response</a:t>
            </a:r>
          </a:p>
        </p:txBody>
      </p:sp>
      <p:sp>
        <p:nvSpPr>
          <p:cNvPr id="61443" name="Content Placeholder 2"/>
          <p:cNvSpPr>
            <a:spLocks noGrp="1"/>
          </p:cNvSpPr>
          <p:nvPr>
            <p:ph idx="1"/>
          </p:nvPr>
        </p:nvSpPr>
        <p:spPr/>
        <p:txBody>
          <a:bodyPr/>
          <a:lstStyle/>
          <a:p>
            <a:pPr>
              <a:buFont typeface="Wingdings" pitchFamily="2" charset="2"/>
              <a:buNone/>
            </a:pPr>
            <a:r>
              <a:rPr lang="en-US" sz="2400" b="0" dirty="0"/>
              <a:t>"When you tell me I need to stay until 6:00 at 3:30 in the afternoon, I feel frustrated because I have already made plans. I would like us to talk about this situation so we both can get what we need.”  </a:t>
            </a:r>
          </a:p>
          <a:p>
            <a:pPr>
              <a:buFont typeface="Wingdings" pitchFamily="2" charset="2"/>
              <a:buNone/>
            </a:pPr>
            <a:endParaRPr lang="en-US" sz="2400" dirty="0">
              <a:latin typeface="Bookman Old Style" pitchFamily="18" charset="0"/>
            </a:endParaRPr>
          </a:p>
        </p:txBody>
      </p:sp>
      <p:pic>
        <p:nvPicPr>
          <p:cNvPr id="2" name="Graphic 1" descr="Diving outline">
            <a:extLst>
              <a:ext uri="{FF2B5EF4-FFF2-40B4-BE49-F238E27FC236}">
                <a16:creationId xmlns:a16="http://schemas.microsoft.com/office/drawing/2014/main" id="{06F456FA-D7D3-2453-2579-E2C1374E98F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77600" y="0"/>
            <a:ext cx="914400" cy="914400"/>
          </a:xfrm>
          <a:prstGeom prst="rect">
            <a:avLst/>
          </a:prstGeom>
        </p:spPr>
      </p:pic>
    </p:spTree>
    <p:extLst>
      <p:ext uri="{BB962C8B-B14F-4D97-AF65-F5344CB8AC3E}">
        <p14:creationId xmlns:p14="http://schemas.microsoft.com/office/powerpoint/2010/main" val="388737038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p:txBody>
          <a:bodyPr/>
          <a:lstStyle/>
          <a:p>
            <a:endParaRPr lang="en-US"/>
          </a:p>
        </p:txBody>
      </p:sp>
      <p:sp>
        <p:nvSpPr>
          <p:cNvPr id="62467" name="Content Placeholder 2"/>
          <p:cNvSpPr>
            <a:spLocks noGrp="1"/>
          </p:cNvSpPr>
          <p:nvPr>
            <p:ph idx="1"/>
          </p:nvPr>
        </p:nvSpPr>
        <p:spPr/>
        <p:txBody>
          <a:bodyPr/>
          <a:lstStyle/>
          <a:p>
            <a:pPr>
              <a:buFont typeface="Wingdings" pitchFamily="2" charset="2"/>
              <a:buNone/>
            </a:pPr>
            <a:r>
              <a:rPr lang="en-US" sz="2400" b="0" dirty="0"/>
              <a:t>For each of the following situations write 4 responses:</a:t>
            </a:r>
          </a:p>
          <a:p>
            <a:pPr marL="457200" indent="-457200">
              <a:buFont typeface="+mj-lt"/>
              <a:buAutoNum type="arabicPeriod"/>
            </a:pPr>
            <a:r>
              <a:rPr lang="en-US" sz="2400" b="0" dirty="0"/>
              <a:t>passive</a:t>
            </a:r>
          </a:p>
          <a:p>
            <a:pPr marL="457200" indent="-457200">
              <a:buFont typeface="+mj-lt"/>
              <a:buAutoNum type="arabicPeriod"/>
            </a:pPr>
            <a:r>
              <a:rPr lang="en-US" sz="2400" b="0" dirty="0"/>
              <a:t>aggressive</a:t>
            </a:r>
          </a:p>
          <a:p>
            <a:pPr marL="457200" indent="-457200">
              <a:buFont typeface="+mj-lt"/>
              <a:buAutoNum type="arabicPeriod"/>
            </a:pPr>
            <a:r>
              <a:rPr lang="en-US" sz="2400" b="0" dirty="0"/>
              <a:t>passive-aggressive</a:t>
            </a:r>
          </a:p>
          <a:p>
            <a:pPr marL="457200" indent="-457200">
              <a:buFont typeface="+mj-lt"/>
              <a:buAutoNum type="arabicPeriod"/>
            </a:pPr>
            <a:r>
              <a:rPr lang="en-US" sz="2400" b="0" dirty="0"/>
              <a:t>assertive response</a:t>
            </a:r>
          </a:p>
        </p:txBody>
      </p:sp>
      <p:pic>
        <p:nvPicPr>
          <p:cNvPr id="2" name="Graphic 1" descr="Diving outline">
            <a:extLst>
              <a:ext uri="{FF2B5EF4-FFF2-40B4-BE49-F238E27FC236}">
                <a16:creationId xmlns:a16="http://schemas.microsoft.com/office/drawing/2014/main" id="{CE739844-39FB-F474-6525-741F522F09E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77600" y="0"/>
            <a:ext cx="914400" cy="914400"/>
          </a:xfrm>
          <a:prstGeom prst="rect">
            <a:avLst/>
          </a:prstGeom>
        </p:spPr>
      </p:pic>
    </p:spTree>
    <p:extLst>
      <p:ext uri="{BB962C8B-B14F-4D97-AF65-F5344CB8AC3E}">
        <p14:creationId xmlns:p14="http://schemas.microsoft.com/office/powerpoint/2010/main" val="15977851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p:txBody>
          <a:bodyPr/>
          <a:lstStyle/>
          <a:p>
            <a:r>
              <a:rPr lang="en-US" sz="3200" dirty="0"/>
              <a:t>Situation #1</a:t>
            </a:r>
          </a:p>
        </p:txBody>
      </p:sp>
      <p:sp>
        <p:nvSpPr>
          <p:cNvPr id="63491" name="Content Placeholder 2"/>
          <p:cNvSpPr>
            <a:spLocks noGrp="1"/>
          </p:cNvSpPr>
          <p:nvPr>
            <p:ph idx="1"/>
          </p:nvPr>
        </p:nvSpPr>
        <p:spPr/>
        <p:txBody>
          <a:bodyPr/>
          <a:lstStyle/>
          <a:p>
            <a:pPr>
              <a:lnSpc>
                <a:spcPct val="90000"/>
              </a:lnSpc>
            </a:pPr>
            <a:r>
              <a:rPr lang="en-US" sz="2400" b="0" dirty="0">
                <a:latin typeface="+mj-lt"/>
              </a:rPr>
              <a:t>You are working and one of your clients/patients comes in an hour late to an appointment.  The client/patient insists that he be able to keep the appointment immediately because he was stuck in traffic, and it wasn’t his fault.  You are not able to accommodate his request because there are already 5 people waiting for appointments.</a:t>
            </a:r>
          </a:p>
          <a:p>
            <a:pPr>
              <a:buFont typeface="Wingdings" pitchFamily="2" charset="2"/>
              <a:buNone/>
            </a:pPr>
            <a:endParaRPr lang="en-US" dirty="0"/>
          </a:p>
        </p:txBody>
      </p:sp>
      <p:pic>
        <p:nvPicPr>
          <p:cNvPr id="2" name="Graphic 1" descr="Diving outline">
            <a:extLst>
              <a:ext uri="{FF2B5EF4-FFF2-40B4-BE49-F238E27FC236}">
                <a16:creationId xmlns:a16="http://schemas.microsoft.com/office/drawing/2014/main" id="{91800523-1CA9-DD2D-E338-8714204BDC3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77600" y="0"/>
            <a:ext cx="914400" cy="914400"/>
          </a:xfrm>
          <a:prstGeom prst="rect">
            <a:avLst/>
          </a:prstGeom>
        </p:spPr>
      </p:pic>
    </p:spTree>
    <p:extLst>
      <p:ext uri="{BB962C8B-B14F-4D97-AF65-F5344CB8AC3E}">
        <p14:creationId xmlns:p14="http://schemas.microsoft.com/office/powerpoint/2010/main" val="188401780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p:nvPr>
        </p:nvSpPr>
        <p:spPr/>
        <p:txBody>
          <a:bodyPr/>
          <a:lstStyle/>
          <a:p>
            <a:r>
              <a:rPr lang="en-US" sz="3200" dirty="0"/>
              <a:t>Situation #2</a:t>
            </a:r>
          </a:p>
        </p:txBody>
      </p:sp>
      <p:sp>
        <p:nvSpPr>
          <p:cNvPr id="64515" name="Content Placeholder 2"/>
          <p:cNvSpPr>
            <a:spLocks noGrp="1"/>
          </p:cNvSpPr>
          <p:nvPr>
            <p:ph idx="1"/>
          </p:nvPr>
        </p:nvSpPr>
        <p:spPr/>
        <p:txBody>
          <a:bodyPr/>
          <a:lstStyle/>
          <a:p>
            <a:r>
              <a:rPr lang="en-US" sz="2200" b="0" dirty="0"/>
              <a:t>You have set an important meeting for first thing in the morning with a co-worker to discuss a project that needed to be done that day. You only have an hour for the meeting, and the project needs to be done that day.  An hour should be enough time to discuss the project if you and your co-worker work fast. Your co-worker comes in 35 minutes late, and says, “I’m running late - sorry about that.  I stayed up really late last night, and I just couldn’t get out of bed this morning.  Are you ready to start?”</a:t>
            </a:r>
          </a:p>
          <a:p>
            <a:endParaRPr lang="en-US" sz="2000" dirty="0">
              <a:latin typeface="Bookman Old Style" pitchFamily="18" charset="0"/>
            </a:endParaRPr>
          </a:p>
        </p:txBody>
      </p:sp>
      <p:pic>
        <p:nvPicPr>
          <p:cNvPr id="2" name="Graphic 1" descr="Diving outline">
            <a:extLst>
              <a:ext uri="{FF2B5EF4-FFF2-40B4-BE49-F238E27FC236}">
                <a16:creationId xmlns:a16="http://schemas.microsoft.com/office/drawing/2014/main" id="{915D7D63-4A4E-06AD-6F80-F9F940743F6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77600" y="0"/>
            <a:ext cx="914400" cy="914400"/>
          </a:xfrm>
          <a:prstGeom prst="rect">
            <a:avLst/>
          </a:prstGeom>
        </p:spPr>
      </p:pic>
    </p:spTree>
    <p:extLst>
      <p:ext uri="{BB962C8B-B14F-4D97-AF65-F5344CB8AC3E}">
        <p14:creationId xmlns:p14="http://schemas.microsoft.com/office/powerpoint/2010/main" val="39144261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large brown dog lying on the ground&#10;&#10;Description automatically generated">
            <a:extLst>
              <a:ext uri="{FF2B5EF4-FFF2-40B4-BE49-F238E27FC236}">
                <a16:creationId xmlns:a16="http://schemas.microsoft.com/office/drawing/2014/main" id="{FBFA8747-9F6C-47C4-AC3C-54CA7FAAAF3C}"/>
              </a:ext>
            </a:extLst>
          </p:cNvPr>
          <p:cNvPicPr>
            <a:picLocks noChangeAspect="1"/>
          </p:cNvPicPr>
          <p:nvPr/>
        </p:nvPicPr>
        <p:blipFill>
          <a:blip r:embed="rId2"/>
          <a:stretch>
            <a:fillRect/>
          </a:stretch>
        </p:blipFill>
        <p:spPr>
          <a:xfrm>
            <a:off x="275634" y="2005141"/>
            <a:ext cx="4064000" cy="3048000"/>
          </a:xfrm>
          <a:prstGeom prst="rect">
            <a:avLst/>
          </a:prstGeom>
          <a:ln>
            <a:noFill/>
          </a:ln>
          <a:effectLst>
            <a:outerShdw blurRad="292100" dist="139700" dir="2700000" algn="tl" rotWithShape="0">
              <a:srgbClr val="333333">
                <a:alpha val="65000"/>
              </a:srgbClr>
            </a:outerShdw>
          </a:effectLst>
        </p:spPr>
      </p:pic>
      <p:pic>
        <p:nvPicPr>
          <p:cNvPr id="3" name="Picture 2" descr="A picture containing dog, indoor, animal, laying&#10;&#10;Description automatically generated">
            <a:extLst>
              <a:ext uri="{FF2B5EF4-FFF2-40B4-BE49-F238E27FC236}">
                <a16:creationId xmlns:a16="http://schemas.microsoft.com/office/drawing/2014/main" id="{C41053B0-5467-364B-78E1-3283CCF453A0}"/>
              </a:ext>
            </a:extLst>
          </p:cNvPr>
          <p:cNvPicPr>
            <a:picLocks noChangeAspect="1"/>
          </p:cNvPicPr>
          <p:nvPr/>
        </p:nvPicPr>
        <p:blipFill>
          <a:blip r:embed="rId3"/>
          <a:stretch>
            <a:fillRect/>
          </a:stretch>
        </p:blipFill>
        <p:spPr>
          <a:xfrm>
            <a:off x="4339634" y="2054904"/>
            <a:ext cx="3931297" cy="2948473"/>
          </a:xfrm>
          <a:prstGeom prst="rect">
            <a:avLst/>
          </a:prstGeom>
          <a:ln>
            <a:noFill/>
          </a:ln>
          <a:effectLst>
            <a:outerShdw blurRad="292100" dist="139700" dir="2700000" algn="tl" rotWithShape="0">
              <a:srgbClr val="333333">
                <a:alpha val="65000"/>
              </a:srgbClr>
            </a:outerShdw>
          </a:effectLst>
        </p:spPr>
      </p:pic>
      <p:pic>
        <p:nvPicPr>
          <p:cNvPr id="4" name="Picture 3" descr="A large brown dog lying on the ground&#10;&#10;Description automatically generated">
            <a:extLst>
              <a:ext uri="{FF2B5EF4-FFF2-40B4-BE49-F238E27FC236}">
                <a16:creationId xmlns:a16="http://schemas.microsoft.com/office/drawing/2014/main" id="{12D28864-8752-D4E9-7EB2-732EE6096677}"/>
              </a:ext>
            </a:extLst>
          </p:cNvPr>
          <p:cNvPicPr>
            <a:picLocks noChangeAspect="1"/>
          </p:cNvPicPr>
          <p:nvPr/>
        </p:nvPicPr>
        <p:blipFill>
          <a:blip r:embed="rId4"/>
          <a:stretch>
            <a:fillRect/>
          </a:stretch>
        </p:blipFill>
        <p:spPr>
          <a:xfrm>
            <a:off x="8270931" y="2067052"/>
            <a:ext cx="3898900" cy="2924175"/>
          </a:xfrm>
          <a:prstGeom prst="rect">
            <a:avLst/>
          </a:prstGeom>
          <a:ln>
            <a:noFill/>
          </a:ln>
          <a:effectLst>
            <a:outerShdw blurRad="292100" dist="139700" dir="2700000" algn="tl" rotWithShape="0">
              <a:srgbClr val="333333">
                <a:alpha val="65000"/>
              </a:srgbClr>
            </a:outerShdw>
          </a:effectLst>
        </p:spPr>
      </p:pic>
      <p:sp>
        <p:nvSpPr>
          <p:cNvPr id="6" name="Speech Bubble: Oval 5">
            <a:extLst>
              <a:ext uri="{FF2B5EF4-FFF2-40B4-BE49-F238E27FC236}">
                <a16:creationId xmlns:a16="http://schemas.microsoft.com/office/drawing/2014/main" id="{8AE8FB17-ED52-3305-D565-C3710ECA2E85}"/>
              </a:ext>
            </a:extLst>
          </p:cNvPr>
          <p:cNvSpPr/>
          <p:nvPr/>
        </p:nvSpPr>
        <p:spPr>
          <a:xfrm>
            <a:off x="919957" y="441794"/>
            <a:ext cx="2775354" cy="1613110"/>
          </a:xfrm>
          <a:prstGeom prst="wedgeEllipseCallou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dirty="0"/>
              <a:t>You’re in my spot.</a:t>
            </a:r>
          </a:p>
        </p:txBody>
      </p:sp>
      <p:sp>
        <p:nvSpPr>
          <p:cNvPr id="9" name="Speech Bubble: Oval 8">
            <a:extLst>
              <a:ext uri="{FF2B5EF4-FFF2-40B4-BE49-F238E27FC236}">
                <a16:creationId xmlns:a16="http://schemas.microsoft.com/office/drawing/2014/main" id="{CD03271A-E96E-E229-EEEF-17BFD0DAB330}"/>
              </a:ext>
            </a:extLst>
          </p:cNvPr>
          <p:cNvSpPr/>
          <p:nvPr/>
        </p:nvSpPr>
        <p:spPr>
          <a:xfrm flipH="1">
            <a:off x="5215129" y="585599"/>
            <a:ext cx="2517288" cy="1444424"/>
          </a:xfrm>
          <a:prstGeom prst="wedgeEllipseCallou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dirty="0"/>
              <a:t>Sorry, I didn’t know.</a:t>
            </a:r>
          </a:p>
        </p:txBody>
      </p:sp>
      <p:sp>
        <p:nvSpPr>
          <p:cNvPr id="10" name="Speech Bubble: Oval 9">
            <a:extLst>
              <a:ext uri="{FF2B5EF4-FFF2-40B4-BE49-F238E27FC236}">
                <a16:creationId xmlns:a16="http://schemas.microsoft.com/office/drawing/2014/main" id="{8DF21783-C1E4-D4A0-F4B8-78BBC3B0B172}"/>
              </a:ext>
            </a:extLst>
          </p:cNvPr>
          <p:cNvSpPr/>
          <p:nvPr/>
        </p:nvSpPr>
        <p:spPr>
          <a:xfrm>
            <a:off x="8607913" y="478825"/>
            <a:ext cx="2775354" cy="1613110"/>
          </a:xfrm>
          <a:prstGeom prst="wedgeEllipseCallou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dirty="0"/>
              <a:t>I suppose I forgive you </a:t>
            </a:r>
            <a:r>
              <a:rPr lang="en-US" i="1" dirty="0"/>
              <a:t>THIS </a:t>
            </a:r>
            <a:r>
              <a:rPr lang="en-US" dirty="0"/>
              <a:t>time.</a:t>
            </a:r>
          </a:p>
        </p:txBody>
      </p:sp>
      <p:sp>
        <p:nvSpPr>
          <p:cNvPr id="11" name="TextBox 10">
            <a:extLst>
              <a:ext uri="{FF2B5EF4-FFF2-40B4-BE49-F238E27FC236}">
                <a16:creationId xmlns:a16="http://schemas.microsoft.com/office/drawing/2014/main" id="{C0FCE9E3-6BE6-9B37-5560-2D1AB38834D0}"/>
              </a:ext>
            </a:extLst>
          </p:cNvPr>
          <p:cNvSpPr txBox="1"/>
          <p:nvPr/>
        </p:nvSpPr>
        <p:spPr>
          <a:xfrm>
            <a:off x="1410144" y="5028329"/>
            <a:ext cx="1794979" cy="646331"/>
          </a:xfrm>
          <a:prstGeom prst="rect">
            <a:avLst/>
          </a:prstGeom>
          <a:noFill/>
        </p:spPr>
        <p:txBody>
          <a:bodyPr wrap="none" rtlCol="0">
            <a:spAutoFit/>
          </a:bodyPr>
          <a:lstStyle/>
          <a:p>
            <a:r>
              <a:rPr lang="en-US" dirty="0"/>
              <a:t>Honey: Annoyed </a:t>
            </a:r>
          </a:p>
          <a:p>
            <a:r>
              <a:rPr lang="en-US" dirty="0"/>
              <a:t>Shadow: Clueless</a:t>
            </a:r>
          </a:p>
        </p:txBody>
      </p:sp>
      <p:sp>
        <p:nvSpPr>
          <p:cNvPr id="12" name="TextBox 11">
            <a:extLst>
              <a:ext uri="{FF2B5EF4-FFF2-40B4-BE49-F238E27FC236}">
                <a16:creationId xmlns:a16="http://schemas.microsoft.com/office/drawing/2014/main" id="{98EFBADB-B2E1-7528-C604-FBD87F03DD9C}"/>
              </a:ext>
            </a:extLst>
          </p:cNvPr>
          <p:cNvSpPr txBox="1"/>
          <p:nvPr/>
        </p:nvSpPr>
        <p:spPr>
          <a:xfrm>
            <a:off x="4485456" y="5052969"/>
            <a:ext cx="3639651" cy="369332"/>
          </a:xfrm>
          <a:prstGeom prst="rect">
            <a:avLst/>
          </a:prstGeom>
          <a:noFill/>
        </p:spPr>
        <p:txBody>
          <a:bodyPr wrap="none" rtlCol="0">
            <a:spAutoFit/>
          </a:bodyPr>
          <a:lstStyle/>
          <a:p>
            <a:r>
              <a:rPr lang="en-US" dirty="0"/>
              <a:t>Shadow: Senses Honey is not happy. </a:t>
            </a:r>
          </a:p>
        </p:txBody>
      </p:sp>
      <p:sp>
        <p:nvSpPr>
          <p:cNvPr id="13" name="TextBox 12">
            <a:extLst>
              <a:ext uri="{FF2B5EF4-FFF2-40B4-BE49-F238E27FC236}">
                <a16:creationId xmlns:a16="http://schemas.microsoft.com/office/drawing/2014/main" id="{46A821E2-81C8-C15A-0D36-4CC9F6E5A2C8}"/>
              </a:ext>
            </a:extLst>
          </p:cNvPr>
          <p:cNvSpPr txBox="1"/>
          <p:nvPr/>
        </p:nvSpPr>
        <p:spPr>
          <a:xfrm>
            <a:off x="8192909" y="5052969"/>
            <a:ext cx="3885615" cy="923330"/>
          </a:xfrm>
          <a:prstGeom prst="rect">
            <a:avLst/>
          </a:prstGeom>
          <a:noFill/>
        </p:spPr>
        <p:txBody>
          <a:bodyPr wrap="none" rtlCol="0">
            <a:spAutoFit/>
          </a:bodyPr>
          <a:lstStyle/>
          <a:p>
            <a:r>
              <a:rPr lang="en-US" dirty="0"/>
              <a:t>Shadow’s Strategy: Apologize and be so</a:t>
            </a:r>
          </a:p>
          <a:p>
            <a:r>
              <a:rPr lang="en-US" dirty="0"/>
              <a:t> nice that she can’t stay mad.</a:t>
            </a:r>
          </a:p>
          <a:p>
            <a:endParaRPr lang="en-US" dirty="0"/>
          </a:p>
        </p:txBody>
      </p:sp>
      <p:pic>
        <p:nvPicPr>
          <p:cNvPr id="5" name="Graphic 4" descr="Diving outline">
            <a:extLst>
              <a:ext uri="{FF2B5EF4-FFF2-40B4-BE49-F238E27FC236}">
                <a16:creationId xmlns:a16="http://schemas.microsoft.com/office/drawing/2014/main" id="{ECAB1AE8-5CC9-9A6E-58FF-F35DF43A211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277600" y="0"/>
            <a:ext cx="914400" cy="914400"/>
          </a:xfrm>
          <a:prstGeom prst="rect">
            <a:avLst/>
          </a:prstGeom>
        </p:spPr>
      </p:pic>
    </p:spTree>
    <p:extLst>
      <p:ext uri="{BB962C8B-B14F-4D97-AF65-F5344CB8AC3E}">
        <p14:creationId xmlns:p14="http://schemas.microsoft.com/office/powerpoint/2010/main" val="189606291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Competency 5</a:t>
            </a:r>
          </a:p>
        </p:txBody>
      </p:sp>
      <p:sp>
        <p:nvSpPr>
          <p:cNvPr id="3" name="Content Placeholder 2"/>
          <p:cNvSpPr>
            <a:spLocks noGrp="1"/>
          </p:cNvSpPr>
          <p:nvPr>
            <p:ph idx="1"/>
          </p:nvPr>
        </p:nvSpPr>
        <p:spPr>
          <a:xfrm>
            <a:off x="838200" y="1690688"/>
            <a:ext cx="10515600" cy="4681650"/>
          </a:xfrm>
        </p:spPr>
        <p:txBody>
          <a:bodyPr>
            <a:normAutofit lnSpcReduction="10000"/>
          </a:bodyPr>
          <a:lstStyle/>
          <a:p>
            <a:r>
              <a:rPr lang="en-US" sz="2400" dirty="0"/>
              <a:t>Explain the components of accurate and appropriate documentation and reporting including common medical abbreviations	</a:t>
            </a:r>
          </a:p>
          <a:p>
            <a:pPr marL="285750" indent="-285750">
              <a:buFont typeface="Arial" panose="020B0604020202020204" pitchFamily="34" charset="0"/>
              <a:buChar char="•"/>
            </a:pPr>
            <a:r>
              <a:rPr lang="en-US" sz="2400" b="0" dirty="0"/>
              <a:t>Describe the components of accurate and appropriate documentation including common medical abbreviations</a:t>
            </a:r>
          </a:p>
          <a:p>
            <a:pPr marL="285750" indent="-285750">
              <a:buFont typeface="Arial" panose="020B0604020202020204" pitchFamily="34" charset="0"/>
              <a:buChar char="•"/>
            </a:pPr>
            <a:r>
              <a:rPr lang="en-US" sz="2400" b="0" dirty="0"/>
              <a:t>Describe the components of accurate and appropriate reporting</a:t>
            </a:r>
          </a:p>
          <a:p>
            <a:pPr marL="285750" indent="-285750">
              <a:buFont typeface="Arial" panose="020B0604020202020204" pitchFamily="34" charset="0"/>
              <a:buChar char="•"/>
            </a:pPr>
            <a:r>
              <a:rPr lang="en-US" sz="2400" b="0" dirty="0"/>
              <a:t>Recognize and report abnormal physical changes to supervisor or appropriate person</a:t>
            </a:r>
          </a:p>
          <a:p>
            <a:pPr marL="285750" indent="-285750">
              <a:buFont typeface="Arial" panose="020B0604020202020204" pitchFamily="34" charset="0"/>
              <a:buChar char="•"/>
            </a:pPr>
            <a:r>
              <a:rPr lang="en-US" sz="2400" b="0" dirty="0"/>
              <a:t>Recognize and report objective information (signs) to the charge nurse</a:t>
            </a:r>
          </a:p>
          <a:p>
            <a:pPr marL="285750" indent="-285750">
              <a:buFont typeface="Arial" panose="020B0604020202020204" pitchFamily="34" charset="0"/>
              <a:buChar char="•"/>
            </a:pPr>
            <a:r>
              <a:rPr lang="en-US" sz="2400" b="0" dirty="0"/>
              <a:t>Recognize and report what the resident may tell you (subjective information or symptoms)</a:t>
            </a:r>
          </a:p>
          <a:p>
            <a:pPr marL="285750" indent="-285750">
              <a:buFont typeface="Arial" panose="020B0604020202020204" pitchFamily="34" charset="0"/>
              <a:buChar char="•"/>
            </a:pPr>
            <a:r>
              <a:rPr lang="en-US" sz="2400" b="0" dirty="0"/>
              <a:t>Identify common roots, prefixes, and suffixes to communicate information</a:t>
            </a:r>
          </a:p>
          <a:p>
            <a:pPr marL="285750" indent="-285750">
              <a:buFont typeface="Arial" panose="020B0604020202020204" pitchFamily="34" charset="0"/>
              <a:buChar char="•"/>
            </a:pPr>
            <a:r>
              <a:rPr lang="en-US" sz="2400" b="0" dirty="0"/>
              <a:t>Identify medical abbreviations to communicate information</a:t>
            </a:r>
          </a:p>
          <a:p>
            <a:endParaRPr lang="en-US" dirty="0"/>
          </a:p>
        </p:txBody>
      </p:sp>
      <p:pic>
        <p:nvPicPr>
          <p:cNvPr id="4" name="Picture 3" descr="A water droplet falling into a heart shape&#10;&#10;Description automatically generated">
            <a:extLst>
              <a:ext uri="{FF2B5EF4-FFF2-40B4-BE49-F238E27FC236}">
                <a16:creationId xmlns:a16="http://schemas.microsoft.com/office/drawing/2014/main" id="{98208543-DDBD-AD7E-F3F1-620553D92FA4}"/>
              </a:ext>
            </a:extLst>
          </p:cNvPr>
          <p:cNvPicPr>
            <a:picLocks noChangeAspect="1"/>
          </p:cNvPicPr>
          <p:nvPr/>
        </p:nvPicPr>
        <p:blipFill>
          <a:blip r:embed="rId2">
            <a:alphaModFix amt="12000"/>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33274" y="0"/>
            <a:ext cx="11858726" cy="6858000"/>
          </a:xfrm>
          <a:prstGeom prst="rect">
            <a:avLst/>
          </a:prstGeom>
        </p:spPr>
      </p:pic>
      <p:sp>
        <p:nvSpPr>
          <p:cNvPr id="5" name="TextBox 4">
            <a:extLst>
              <a:ext uri="{FF2B5EF4-FFF2-40B4-BE49-F238E27FC236}">
                <a16:creationId xmlns:a16="http://schemas.microsoft.com/office/drawing/2014/main" id="{F5070000-D515-5C23-AAD1-E7C05A4A10ED}"/>
              </a:ext>
            </a:extLst>
          </p:cNvPr>
          <p:cNvSpPr txBox="1"/>
          <p:nvPr/>
        </p:nvSpPr>
        <p:spPr>
          <a:xfrm>
            <a:off x="632489" y="6573256"/>
            <a:ext cx="4471103" cy="2308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95DA"/>
                </a:solidFill>
                <a:effectLst/>
                <a:uLnTx/>
                <a:uFillTx/>
                <a:latin typeface="Calibri" panose="020F0502020204030204"/>
                <a:ea typeface="+mn-ea"/>
                <a:cs typeface="+mn-cs"/>
                <a:hlinkClick r:id="rId3" tooltip="https://epitemnein-epitomic.blogspot.com/2014/01/cultivating-supremacy-of-compassion.html">
                  <a:extLst>
                    <a:ext uri="{A12FA001-AC4F-418D-AE19-62706E023703}">
                      <ahyp:hlinkClr xmlns:ahyp="http://schemas.microsoft.com/office/drawing/2018/hyperlinkcolor" val="tx"/>
                    </a:ext>
                  </a:extLst>
                </a:hlinkClick>
              </a:rPr>
              <a:t>This Photo</a:t>
            </a: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rPr>
              <a:t> by Unknown Author is licensed under </a:t>
            </a: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hlinkClick r:id="rId4" tooltip="https://creativecommons.org/licenses/by-nc-nd/3.0/"/>
              </a:rPr>
              <a:t>CC BY-NC-ND</a:t>
            </a:r>
            <a:endPar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336014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Competency 1</a:t>
            </a:r>
          </a:p>
        </p:txBody>
      </p:sp>
      <p:sp>
        <p:nvSpPr>
          <p:cNvPr id="3" name="Content Placeholder 2"/>
          <p:cNvSpPr>
            <a:spLocks noGrp="1"/>
          </p:cNvSpPr>
          <p:nvPr>
            <p:ph idx="1"/>
          </p:nvPr>
        </p:nvSpPr>
        <p:spPr/>
        <p:txBody>
          <a:bodyPr/>
          <a:lstStyle/>
          <a:p>
            <a:r>
              <a:rPr lang="en-US" dirty="0"/>
              <a:t>Describe the components of verbal and non-verbal communication and situations in which these skills can be effectively used	</a:t>
            </a:r>
          </a:p>
          <a:p>
            <a:pPr marL="209550" indent="-457200">
              <a:buFont typeface="Arial" panose="020B0604020202020204" pitchFamily="34" charset="0"/>
              <a:buChar char="•"/>
            </a:pPr>
            <a:r>
              <a:rPr lang="en-US" b="0" dirty="0"/>
              <a:t>Name two types of communication and give examples of each</a:t>
            </a:r>
          </a:p>
          <a:p>
            <a:pPr marL="209550" indent="-457200">
              <a:buFont typeface="Arial" panose="020B0604020202020204" pitchFamily="34" charset="0"/>
              <a:buChar char="•"/>
            </a:pPr>
            <a:r>
              <a:rPr lang="en-US" b="0" dirty="0"/>
              <a:t>Describe the components of communication</a:t>
            </a:r>
          </a:p>
          <a:p>
            <a:pPr marL="209550" indent="-457200">
              <a:buFont typeface="Arial" panose="020B0604020202020204" pitchFamily="34" charset="0"/>
              <a:buChar char="•"/>
            </a:pPr>
            <a:r>
              <a:rPr lang="en-US" b="0" dirty="0"/>
              <a:t>List examples of barriers to effective communication</a:t>
            </a:r>
          </a:p>
          <a:p>
            <a:endParaRPr lang="en-US" dirty="0"/>
          </a:p>
        </p:txBody>
      </p:sp>
      <p:pic>
        <p:nvPicPr>
          <p:cNvPr id="4" name="Picture 3" descr="A water droplet falling into a heart shape&#10;&#10;Description automatically generated">
            <a:extLst>
              <a:ext uri="{FF2B5EF4-FFF2-40B4-BE49-F238E27FC236}">
                <a16:creationId xmlns:a16="http://schemas.microsoft.com/office/drawing/2014/main" id="{54757697-2425-0572-604E-D78C54CF26BC}"/>
              </a:ext>
            </a:extLst>
          </p:cNvPr>
          <p:cNvPicPr>
            <a:picLocks noChangeAspect="1"/>
          </p:cNvPicPr>
          <p:nvPr/>
        </p:nvPicPr>
        <p:blipFill>
          <a:blip r:embed="rId2">
            <a:alphaModFix amt="11000"/>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33274" y="0"/>
            <a:ext cx="11858726" cy="6858000"/>
          </a:xfrm>
          <a:prstGeom prst="rect">
            <a:avLst/>
          </a:prstGeom>
        </p:spPr>
      </p:pic>
      <p:sp>
        <p:nvSpPr>
          <p:cNvPr id="5" name="TextBox 4">
            <a:extLst>
              <a:ext uri="{FF2B5EF4-FFF2-40B4-BE49-F238E27FC236}">
                <a16:creationId xmlns:a16="http://schemas.microsoft.com/office/drawing/2014/main" id="{3EF7B969-A295-F0CB-02AB-E4C130E52E01}"/>
              </a:ext>
            </a:extLst>
          </p:cNvPr>
          <p:cNvSpPr txBox="1"/>
          <p:nvPr/>
        </p:nvSpPr>
        <p:spPr>
          <a:xfrm>
            <a:off x="632489" y="6573256"/>
            <a:ext cx="4471103" cy="2308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95DA"/>
                </a:solidFill>
                <a:effectLst/>
                <a:uLnTx/>
                <a:uFillTx/>
                <a:latin typeface="Calibri" panose="020F0502020204030204"/>
                <a:ea typeface="+mn-ea"/>
                <a:cs typeface="+mn-cs"/>
                <a:hlinkClick r:id="rId3" tooltip="https://epitemnein-epitomic.blogspot.com/2014/01/cultivating-supremacy-of-compassion.html">
                  <a:extLst>
                    <a:ext uri="{A12FA001-AC4F-418D-AE19-62706E023703}">
                      <ahyp:hlinkClr xmlns:ahyp="http://schemas.microsoft.com/office/drawing/2018/hyperlinkcolor" val="tx"/>
                    </a:ext>
                  </a:extLst>
                </a:hlinkClick>
              </a:rPr>
              <a:t>This Photo</a:t>
            </a: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rPr>
              <a:t> by Unknown Author is licensed under </a:t>
            </a: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hlinkClick r:id="rId4" tooltip="https://creativecommons.org/licenses/by-nc-nd/3.0/"/>
              </a:rPr>
              <a:t>CC BY-NC-ND</a:t>
            </a:r>
            <a:endPar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84382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normAutofit/>
          </a:bodyPr>
          <a:lstStyle/>
          <a:p>
            <a:pPr eaLnBrk="1" hangingPunct="1"/>
            <a:r>
              <a:rPr lang="en-US" sz="4000" dirty="0"/>
              <a:t>Patient Chart / Medical Record</a:t>
            </a:r>
          </a:p>
        </p:txBody>
      </p:sp>
      <p:sp>
        <p:nvSpPr>
          <p:cNvPr id="36867" name="Rectangle 3"/>
          <p:cNvSpPr>
            <a:spLocks noGrp="1" noChangeArrowheads="1"/>
          </p:cNvSpPr>
          <p:nvPr>
            <p:ph type="body" idx="1"/>
          </p:nvPr>
        </p:nvSpPr>
        <p:spPr/>
        <p:txBody>
          <a:bodyPr>
            <a:normAutofit/>
          </a:bodyPr>
          <a:lstStyle/>
          <a:p>
            <a:pPr eaLnBrk="1" hangingPunct="1"/>
            <a:r>
              <a:rPr lang="en-US" sz="2400" dirty="0"/>
              <a:t>Purpose of medical record:</a:t>
            </a:r>
          </a:p>
          <a:p>
            <a:pPr marL="342900" indent="-342900" eaLnBrk="1" hangingPunct="1">
              <a:buFont typeface="Arial" panose="020B0604020202020204" pitchFamily="34" charset="0"/>
              <a:buChar char="•"/>
            </a:pPr>
            <a:r>
              <a:rPr lang="en-US" sz="2400" b="0" dirty="0"/>
              <a:t>A legal document</a:t>
            </a:r>
          </a:p>
          <a:p>
            <a:pPr marL="342900" indent="-342900" eaLnBrk="1" hangingPunct="1">
              <a:buFont typeface="Arial" panose="020B0604020202020204" pitchFamily="34" charset="0"/>
              <a:buChar char="•"/>
            </a:pPr>
            <a:r>
              <a:rPr lang="en-US" sz="2400" b="0" dirty="0"/>
              <a:t>Can serve as evidence in court during litigation</a:t>
            </a:r>
          </a:p>
          <a:p>
            <a:pPr marL="342900" indent="-342900" eaLnBrk="1" hangingPunct="1">
              <a:buFont typeface="Arial" panose="020B0604020202020204" pitchFamily="34" charset="0"/>
              <a:buChar char="•"/>
            </a:pPr>
            <a:r>
              <a:rPr lang="en-US" sz="2400" b="0" dirty="0"/>
              <a:t>Serves as a communication tool between healthcare professionals</a:t>
            </a:r>
          </a:p>
          <a:p>
            <a:pPr marL="342900" indent="-342900" eaLnBrk="1" hangingPunct="1">
              <a:buFont typeface="Arial" panose="020B0604020202020204" pitchFamily="34" charset="0"/>
              <a:buChar char="•"/>
            </a:pPr>
            <a:r>
              <a:rPr lang="en-US" sz="2400" b="0" dirty="0"/>
              <a:t>Helps determine effectiveness of interventions</a:t>
            </a:r>
          </a:p>
          <a:p>
            <a:pPr marL="342900" indent="-342900" eaLnBrk="1" hangingPunct="1">
              <a:buFont typeface="Arial" panose="020B0604020202020204" pitchFamily="34" charset="0"/>
              <a:buChar char="•"/>
            </a:pPr>
            <a:r>
              <a:rPr lang="en-US" sz="2400" b="0" dirty="0"/>
              <a:t>State surveyors use it to evaluate level and quality of care provided</a:t>
            </a:r>
          </a:p>
          <a:p>
            <a:pPr marL="342900" indent="-342900" eaLnBrk="1" hangingPunct="1">
              <a:buFont typeface="Arial" panose="020B0604020202020204" pitchFamily="34" charset="0"/>
              <a:buChar char="•"/>
            </a:pPr>
            <a:r>
              <a:rPr lang="en-US" sz="2400" b="0" dirty="0"/>
              <a:t>Facility reimbursement for services is based on documentation</a:t>
            </a:r>
          </a:p>
          <a:p>
            <a:pPr eaLnBrk="1" hangingPunct="1"/>
            <a:endParaRPr lang="en-US" sz="2400" dirty="0">
              <a:latin typeface="Bookman Old Style" pitchFamily="18" charset="0"/>
            </a:endParaRPr>
          </a:p>
        </p:txBody>
      </p:sp>
    </p:spTree>
    <p:extLst>
      <p:ext uri="{BB962C8B-B14F-4D97-AF65-F5344CB8AC3E}">
        <p14:creationId xmlns:p14="http://schemas.microsoft.com/office/powerpoint/2010/main" val="343478438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621477" y="365125"/>
            <a:ext cx="10515600" cy="1325563"/>
          </a:xfrm>
        </p:spPr>
        <p:txBody>
          <a:bodyPr>
            <a:normAutofit/>
          </a:bodyPr>
          <a:lstStyle/>
          <a:p>
            <a:pPr eaLnBrk="1" hangingPunct="1"/>
            <a:r>
              <a:rPr lang="en-US" sz="4000" dirty="0"/>
              <a:t>Patient Chart / Medical Record</a:t>
            </a:r>
          </a:p>
        </p:txBody>
      </p:sp>
      <p:sp>
        <p:nvSpPr>
          <p:cNvPr id="36867" name="Rectangle 3"/>
          <p:cNvSpPr>
            <a:spLocks noGrp="1" noChangeArrowheads="1"/>
          </p:cNvSpPr>
          <p:nvPr>
            <p:ph type="body" idx="1"/>
          </p:nvPr>
        </p:nvSpPr>
        <p:spPr>
          <a:xfrm>
            <a:off x="621477" y="1690688"/>
            <a:ext cx="6263253" cy="4351338"/>
          </a:xfrm>
        </p:spPr>
        <p:txBody>
          <a:bodyPr/>
          <a:lstStyle/>
          <a:p>
            <a:pPr eaLnBrk="1" hangingPunct="1"/>
            <a:r>
              <a:rPr lang="en-US" sz="2400" dirty="0"/>
              <a:t>Importance of documenting / recording:</a:t>
            </a:r>
          </a:p>
          <a:p>
            <a:pPr marL="342900" indent="-342900" eaLnBrk="1" hangingPunct="1">
              <a:buFont typeface="Arial" panose="020B0604020202020204" pitchFamily="34" charset="0"/>
              <a:buChar char="•"/>
            </a:pPr>
            <a:r>
              <a:rPr lang="en-US" sz="2400" b="0" dirty="0"/>
              <a:t>There is no way to prove care was provided without complete documentation</a:t>
            </a:r>
          </a:p>
          <a:p>
            <a:pPr marL="1028700" lvl="1" indent="-342900"/>
            <a:r>
              <a:rPr lang="en-US" sz="2000" b="0" dirty="0"/>
              <a:t>Legally, if it</a:t>
            </a:r>
            <a:r>
              <a:rPr lang="en-US" sz="2000" dirty="0"/>
              <a:t> wasn’t</a:t>
            </a:r>
            <a:r>
              <a:rPr lang="en-US" sz="2000" b="0" dirty="0"/>
              <a:t> charted, it wasn’t done</a:t>
            </a:r>
          </a:p>
          <a:p>
            <a:pPr marL="342900" indent="-342900" eaLnBrk="1" hangingPunct="1">
              <a:buFont typeface="Arial" panose="020B0604020202020204" pitchFamily="34" charset="0"/>
              <a:buChar char="•"/>
            </a:pPr>
            <a:r>
              <a:rPr lang="en-US" sz="2400" b="0" dirty="0"/>
              <a:t>Complete and accurate documentation is crucial</a:t>
            </a:r>
          </a:p>
          <a:p>
            <a:pPr marL="1028700" lvl="1" indent="-342900"/>
            <a:r>
              <a:rPr lang="en-US" sz="2000" dirty="0"/>
              <a:t>For continuity of care</a:t>
            </a:r>
          </a:p>
          <a:p>
            <a:pPr marL="1028700" lvl="1" indent="-342900"/>
            <a:r>
              <a:rPr lang="en-US" sz="2000" dirty="0"/>
              <a:t>For positive client outcomes</a:t>
            </a:r>
          </a:p>
          <a:p>
            <a:pPr marL="1028700" lvl="1" indent="-342900"/>
            <a:r>
              <a:rPr lang="en-US" sz="2000" dirty="0"/>
              <a:t>For defense in court</a:t>
            </a:r>
            <a:endParaRPr lang="en-US" sz="2000" b="0" dirty="0"/>
          </a:p>
          <a:p>
            <a:pPr eaLnBrk="1" hangingPunct="1"/>
            <a:endParaRPr lang="en-US" sz="2400" dirty="0">
              <a:latin typeface="Bookman Old Style" pitchFamily="18" charset="0"/>
            </a:endParaRPr>
          </a:p>
        </p:txBody>
      </p:sp>
      <p:pic>
        <p:nvPicPr>
          <p:cNvPr id="7" name="Picture 6" descr="A person holding a tablet&#10;&#10;Description automatically generated">
            <a:extLst>
              <a:ext uri="{FF2B5EF4-FFF2-40B4-BE49-F238E27FC236}">
                <a16:creationId xmlns:a16="http://schemas.microsoft.com/office/drawing/2014/main" id="{E29926F7-3EA8-CBB9-A0E4-E6C672C8E754}"/>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143781" y="1941438"/>
            <a:ext cx="4469070" cy="29751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8" name="TextBox 7">
            <a:extLst>
              <a:ext uri="{FF2B5EF4-FFF2-40B4-BE49-F238E27FC236}">
                <a16:creationId xmlns:a16="http://schemas.microsoft.com/office/drawing/2014/main" id="{0DDAC7C5-C885-8538-5414-E6D4ED03F67A}"/>
              </a:ext>
            </a:extLst>
          </p:cNvPr>
          <p:cNvSpPr txBox="1"/>
          <p:nvPr/>
        </p:nvSpPr>
        <p:spPr>
          <a:xfrm>
            <a:off x="7143781" y="4916562"/>
            <a:ext cx="4384414" cy="230832"/>
          </a:xfrm>
          <a:prstGeom prst="rect">
            <a:avLst/>
          </a:prstGeom>
          <a:noFill/>
        </p:spPr>
        <p:txBody>
          <a:bodyPr wrap="square" rtlCol="0">
            <a:spAutoFit/>
          </a:bodyPr>
          <a:lstStyle/>
          <a:p>
            <a:r>
              <a:rPr lang="en-US" sz="900" dirty="0">
                <a:hlinkClick r:id="rId4" tooltip="https://chanworld.org/community/techs/%E8%BF%9C%E7%A8%8B%E5%8C%BB%E5%AD%A6%E7%9A%84%E6%9C%AA%E6%9D%A5%E6%98%AF%E8%B0%B7%E6%AD%8C%E5%92%8C%E8%8B%B9%E6%9E%9C%E5%90%97%EF%BC%9Fteladoc%E8%BF%9C%E5%8C%BB-%E5%92%8C-amwell%E7%BE%8E%E5%A5%BD/"/>
              </a:rPr>
              <a:t>This Photo</a:t>
            </a:r>
            <a:r>
              <a:rPr lang="en-US" sz="900" dirty="0"/>
              <a:t> by Unknown Author is licensed under </a:t>
            </a:r>
            <a:r>
              <a:rPr lang="en-US" sz="900" dirty="0">
                <a:hlinkClick r:id="rId5" tooltip="https://creativecommons.org/licenses/by-nc-nd/3.0/"/>
              </a:rPr>
              <a:t>CC BY-NC-ND</a:t>
            </a:r>
            <a:endParaRPr lang="en-US" sz="900" dirty="0"/>
          </a:p>
        </p:txBody>
      </p:sp>
      <p:pic>
        <p:nvPicPr>
          <p:cNvPr id="3" name="Graphic 2" descr="A lightbulb">
            <a:extLst>
              <a:ext uri="{FF2B5EF4-FFF2-40B4-BE49-F238E27FC236}">
                <a16:creationId xmlns:a16="http://schemas.microsoft.com/office/drawing/2014/main" id="{BBEF5FF2-C8E3-2760-56A8-5C1FFE8A843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205105" y="182584"/>
            <a:ext cx="984504" cy="984504"/>
          </a:xfrm>
          <a:prstGeom prst="rect">
            <a:avLst/>
          </a:prstGeom>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normAutofit/>
          </a:bodyPr>
          <a:lstStyle/>
          <a:p>
            <a:pPr eaLnBrk="1" hangingPunct="1"/>
            <a:r>
              <a:rPr lang="en-US" sz="4000" dirty="0"/>
              <a:t>Components of Documentation (Recording)</a:t>
            </a:r>
          </a:p>
        </p:txBody>
      </p:sp>
      <p:sp>
        <p:nvSpPr>
          <p:cNvPr id="34819" name="Rectangle 3"/>
          <p:cNvSpPr>
            <a:spLocks noGrp="1" noChangeArrowheads="1"/>
          </p:cNvSpPr>
          <p:nvPr>
            <p:ph type="body" idx="1"/>
          </p:nvPr>
        </p:nvSpPr>
        <p:spPr>
          <a:xfrm>
            <a:off x="838200" y="1825625"/>
            <a:ext cx="5756238" cy="4351338"/>
          </a:xfrm>
        </p:spPr>
        <p:txBody>
          <a:bodyPr>
            <a:normAutofit/>
          </a:bodyPr>
          <a:lstStyle/>
          <a:p>
            <a:pPr marL="457200" indent="-457200">
              <a:buFont typeface="Arial" panose="020B0604020202020204" pitchFamily="34" charset="0"/>
              <a:buChar char="•"/>
            </a:pPr>
            <a:r>
              <a:rPr lang="en-US" b="0" dirty="0"/>
              <a:t>Accurate</a:t>
            </a:r>
          </a:p>
          <a:p>
            <a:pPr marL="457200" indent="-457200">
              <a:buFont typeface="Arial" panose="020B0604020202020204" pitchFamily="34" charset="0"/>
              <a:buChar char="•"/>
            </a:pPr>
            <a:r>
              <a:rPr lang="en-US" b="0" dirty="0"/>
              <a:t>Legible</a:t>
            </a:r>
          </a:p>
          <a:p>
            <a:pPr marL="457200" indent="-457200">
              <a:buFont typeface="Arial" panose="020B0604020202020204" pitchFamily="34" charset="0"/>
              <a:buChar char="•"/>
            </a:pPr>
            <a:r>
              <a:rPr lang="en-US" b="0" dirty="0"/>
              <a:t>Date of entry</a:t>
            </a:r>
          </a:p>
          <a:p>
            <a:pPr marL="457200" indent="-457200">
              <a:buFont typeface="Arial" panose="020B0604020202020204" pitchFamily="34" charset="0"/>
              <a:buChar char="•"/>
            </a:pPr>
            <a:r>
              <a:rPr lang="en-US" b="0" dirty="0"/>
              <a:t>Time of entry</a:t>
            </a:r>
          </a:p>
          <a:p>
            <a:pPr marL="457200" indent="-457200">
              <a:buFont typeface="Arial" panose="020B0604020202020204" pitchFamily="34" charset="0"/>
              <a:buChar char="•"/>
            </a:pPr>
            <a:r>
              <a:rPr lang="en-US" b="0" dirty="0"/>
              <a:t>Signature &amp; title</a:t>
            </a:r>
          </a:p>
          <a:p>
            <a:pPr marL="457200" indent="-457200">
              <a:buFont typeface="Arial" panose="020B0604020202020204" pitchFamily="34" charset="0"/>
              <a:buChar char="•"/>
            </a:pPr>
            <a:r>
              <a:rPr lang="en-US" b="0" dirty="0"/>
              <a:t>Correct spelling</a:t>
            </a:r>
          </a:p>
          <a:p>
            <a:pPr marL="457200" indent="-457200">
              <a:buFont typeface="Arial" panose="020B0604020202020204" pitchFamily="34" charset="0"/>
              <a:buChar char="•"/>
            </a:pPr>
            <a:r>
              <a:rPr lang="en-US" b="0" dirty="0"/>
              <a:t>Only state facts, never opinions</a:t>
            </a:r>
          </a:p>
          <a:p>
            <a:pPr marL="457200" indent="-457200">
              <a:buFont typeface="Arial" panose="020B0604020202020204" pitchFamily="34" charset="0"/>
              <a:buChar char="•"/>
            </a:pPr>
            <a:r>
              <a:rPr lang="en-US" b="0" dirty="0"/>
              <a:t>Proper documentation etiquette</a:t>
            </a:r>
          </a:p>
          <a:p>
            <a:pPr lvl="1" eaLnBrk="1" hangingPunct="1">
              <a:buFont typeface="Wingdings" pitchFamily="2" charset="2"/>
              <a:buNone/>
            </a:pPr>
            <a:endParaRPr lang="en-US" sz="2000" dirty="0">
              <a:latin typeface="Bookman Old Style" pitchFamily="18" charset="0"/>
            </a:endParaRPr>
          </a:p>
        </p:txBody>
      </p:sp>
      <p:pic>
        <p:nvPicPr>
          <p:cNvPr id="10" name="Picture 9" descr="A doctor writing on a clipboard&#10;&#10;Description automatically generated">
            <a:extLst>
              <a:ext uri="{FF2B5EF4-FFF2-40B4-BE49-F238E27FC236}">
                <a16:creationId xmlns:a16="http://schemas.microsoft.com/office/drawing/2014/main" id="{005DAF96-144A-CBE3-780D-70B3046356AA}"/>
              </a:ext>
            </a:extLst>
          </p:cNvPr>
          <p:cNvPicPr>
            <a:picLocks noChangeAspect="1"/>
          </p:cNvPicPr>
          <p:nvPr/>
        </p:nvPicPr>
        <p:blipFill rotWithShape="1">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r="5044"/>
          <a:stretch/>
        </p:blipFill>
        <p:spPr>
          <a:xfrm>
            <a:off x="6884730" y="2433456"/>
            <a:ext cx="4469070" cy="31356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 name="Graphic 2" descr="A lightbulb">
            <a:extLst>
              <a:ext uri="{FF2B5EF4-FFF2-40B4-BE49-F238E27FC236}">
                <a16:creationId xmlns:a16="http://schemas.microsoft.com/office/drawing/2014/main" id="{2BE9E578-9145-9904-6DD6-FA9A892EAC9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370517" y="361878"/>
            <a:ext cx="984504" cy="984504"/>
          </a:xfrm>
          <a:prstGeom prst="rect">
            <a:avLst/>
          </a:prstGeom>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normAutofit/>
          </a:bodyPr>
          <a:lstStyle/>
          <a:p>
            <a:pPr eaLnBrk="1" hangingPunct="1"/>
            <a:r>
              <a:rPr lang="en-US" sz="4000" dirty="0"/>
              <a:t>Documentation Do’s</a:t>
            </a:r>
          </a:p>
        </p:txBody>
      </p:sp>
      <p:sp>
        <p:nvSpPr>
          <p:cNvPr id="37891" name="Rectangle 3"/>
          <p:cNvSpPr>
            <a:spLocks noGrp="1" noChangeArrowheads="1"/>
          </p:cNvSpPr>
          <p:nvPr>
            <p:ph type="body" idx="1"/>
          </p:nvPr>
        </p:nvSpPr>
        <p:spPr>
          <a:xfrm>
            <a:off x="838200" y="1527586"/>
            <a:ext cx="10515600" cy="4649377"/>
          </a:xfrm>
        </p:spPr>
        <p:txBody>
          <a:bodyPr>
            <a:normAutofit/>
          </a:bodyPr>
          <a:lstStyle/>
          <a:p>
            <a:pPr marL="342900" indent="-342900" eaLnBrk="1" hangingPunct="1">
              <a:buFont typeface="Arial" panose="020B0604020202020204" pitchFamily="34" charset="0"/>
              <a:buChar char="•"/>
            </a:pPr>
            <a:r>
              <a:rPr lang="en-US" sz="2400" b="0" dirty="0"/>
              <a:t>Chart / document promptly: </a:t>
            </a:r>
          </a:p>
          <a:p>
            <a:pPr marL="1028700" lvl="1" indent="-342900"/>
            <a:r>
              <a:rPr lang="en-US" sz="2000" b="0" dirty="0"/>
              <a:t>As soon as possible after making an observation or providing care </a:t>
            </a:r>
          </a:p>
          <a:p>
            <a:pPr marL="1028700" lvl="1" indent="-342900"/>
            <a:r>
              <a:rPr lang="en-US" sz="2000" dirty="0"/>
              <a:t>M</a:t>
            </a:r>
            <a:r>
              <a:rPr lang="en-US" sz="2000" b="0" dirty="0"/>
              <a:t>ay inadvertently omit important information if wait until end of shift</a:t>
            </a:r>
          </a:p>
          <a:p>
            <a:pPr marL="1028700" lvl="1" indent="-342900"/>
            <a:r>
              <a:rPr lang="en-US" sz="2000" b="0" dirty="0"/>
              <a:t>If documentation must be delayed, keep a list of notes</a:t>
            </a:r>
          </a:p>
          <a:p>
            <a:pPr marL="342900" indent="-342900">
              <a:buFont typeface="Arial" panose="020B0604020202020204" pitchFamily="34" charset="0"/>
              <a:buChar char="•"/>
            </a:pPr>
            <a:r>
              <a:rPr lang="en-US" sz="2400" b="0" dirty="0"/>
              <a:t>Only use approved abbreviations</a:t>
            </a:r>
          </a:p>
          <a:p>
            <a:pPr marL="1028700" lvl="1" indent="-342900"/>
            <a:r>
              <a:rPr lang="en-US" sz="2000" b="0" dirty="0"/>
              <a:t>Refer to facility’s lis</a:t>
            </a:r>
            <a:r>
              <a:rPr lang="en-US" sz="2000" dirty="0"/>
              <a:t>t of approved abbreviations</a:t>
            </a:r>
            <a:endParaRPr lang="en-US" sz="2000" b="0" dirty="0"/>
          </a:p>
          <a:p>
            <a:pPr marL="342900" indent="-342900" eaLnBrk="1" hangingPunct="1">
              <a:buFont typeface="Arial" panose="020B0604020202020204" pitchFamily="34" charset="0"/>
              <a:buChar char="•"/>
            </a:pPr>
            <a:r>
              <a:rPr lang="en-US" sz="2400" b="0" dirty="0"/>
              <a:t>Be clear and concise: brief, not too wordy</a:t>
            </a:r>
          </a:p>
          <a:p>
            <a:pPr marL="342900" indent="-342900" eaLnBrk="1" hangingPunct="1">
              <a:buFont typeface="Arial" panose="020B0604020202020204" pitchFamily="34" charset="0"/>
              <a:buChar char="•"/>
            </a:pPr>
            <a:r>
              <a:rPr lang="en-US" sz="2400" b="0" dirty="0"/>
              <a:t>State only facts, no opinions</a:t>
            </a:r>
          </a:p>
          <a:p>
            <a:pPr marL="342900" indent="-342900">
              <a:buFont typeface="Arial" panose="020B0604020202020204" pitchFamily="34" charset="0"/>
              <a:buChar char="•"/>
            </a:pPr>
            <a:r>
              <a:rPr lang="en-US" sz="2400" b="0" dirty="0"/>
              <a:t>Document exact time of entry</a:t>
            </a:r>
          </a:p>
        </p:txBody>
      </p:sp>
      <p:pic>
        <p:nvPicPr>
          <p:cNvPr id="3" name="Graphic 2" descr="A lightbulb">
            <a:extLst>
              <a:ext uri="{FF2B5EF4-FFF2-40B4-BE49-F238E27FC236}">
                <a16:creationId xmlns:a16="http://schemas.microsoft.com/office/drawing/2014/main" id="{9FFF27BA-5079-9FC1-E59C-0CFAFEDC62B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014605" y="160172"/>
            <a:ext cx="984504" cy="984504"/>
          </a:xfrm>
          <a:prstGeom prst="rect">
            <a:avLst/>
          </a:prstGeom>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838200" y="365125"/>
            <a:ext cx="10515600" cy="955781"/>
          </a:xfrm>
        </p:spPr>
        <p:txBody>
          <a:bodyPr>
            <a:normAutofit/>
          </a:bodyPr>
          <a:lstStyle/>
          <a:p>
            <a:pPr eaLnBrk="1" hangingPunct="1"/>
            <a:r>
              <a:rPr lang="en-US" sz="4000" dirty="0"/>
              <a:t>Documentation Do’s</a:t>
            </a:r>
          </a:p>
        </p:txBody>
      </p:sp>
      <p:sp>
        <p:nvSpPr>
          <p:cNvPr id="37891" name="Rectangle 3"/>
          <p:cNvSpPr>
            <a:spLocks noGrp="1" noChangeArrowheads="1"/>
          </p:cNvSpPr>
          <p:nvPr>
            <p:ph type="body" idx="1"/>
          </p:nvPr>
        </p:nvSpPr>
        <p:spPr>
          <a:xfrm>
            <a:off x="838200" y="1424246"/>
            <a:ext cx="6358666" cy="4649377"/>
          </a:xfrm>
        </p:spPr>
        <p:txBody>
          <a:bodyPr>
            <a:normAutofit/>
          </a:bodyPr>
          <a:lstStyle/>
          <a:p>
            <a:pPr marL="342900" indent="-342900" eaLnBrk="1" hangingPunct="1">
              <a:buFont typeface="Arial" panose="020B0604020202020204" pitchFamily="34" charset="0"/>
              <a:buChar char="•"/>
            </a:pPr>
            <a:r>
              <a:rPr lang="en-US" sz="2400" b="0" dirty="0"/>
              <a:t>Use permanent black or blue ink in paper charts, not pencil</a:t>
            </a:r>
          </a:p>
          <a:p>
            <a:pPr marL="342900" indent="-342900" eaLnBrk="1" hangingPunct="1">
              <a:buFont typeface="Arial" panose="020B0604020202020204" pitchFamily="34" charset="0"/>
              <a:buChar char="•"/>
            </a:pPr>
            <a:r>
              <a:rPr lang="en-US" sz="2400" b="0" dirty="0"/>
              <a:t>Draw lines through blank spaces</a:t>
            </a:r>
          </a:p>
          <a:p>
            <a:pPr marL="342900" indent="-342900" eaLnBrk="1" hangingPunct="1">
              <a:buFont typeface="Arial" panose="020B0604020202020204" pitchFamily="34" charset="0"/>
              <a:buChar char="•"/>
            </a:pPr>
            <a:r>
              <a:rPr lang="en-US" sz="2400" b="0" dirty="0"/>
              <a:t>Correct errors properly</a:t>
            </a:r>
          </a:p>
          <a:p>
            <a:pPr marL="1028700" lvl="1" indent="-342900"/>
            <a:r>
              <a:rPr lang="en-US" sz="2000" dirty="0"/>
              <a:t>Paper chart:</a:t>
            </a:r>
            <a:r>
              <a:rPr lang="en-US" sz="2000" b="0" dirty="0"/>
              <a:t> Cross out with single line, write “mistaken entry” or “mistaken documentation” and initials</a:t>
            </a:r>
          </a:p>
          <a:p>
            <a:pPr marL="1028700" lvl="1" indent="-342900"/>
            <a:r>
              <a:rPr lang="en-US" sz="2000" dirty="0"/>
              <a:t>E</a:t>
            </a:r>
            <a:r>
              <a:rPr lang="en-US" sz="2000" b="0" dirty="0"/>
              <a:t>lectronic medical records (EMR’s): strike out option when mistakes are made</a:t>
            </a:r>
          </a:p>
          <a:p>
            <a:pPr marL="342900" indent="-342900" eaLnBrk="1" hangingPunct="1">
              <a:buFont typeface="Arial" panose="020B0604020202020204" pitchFamily="34" charset="0"/>
              <a:buChar char="•"/>
            </a:pPr>
            <a:r>
              <a:rPr lang="en-US" sz="2400" b="0" dirty="0"/>
              <a:t>Sign entry with first initial, last name, and title</a:t>
            </a:r>
          </a:p>
        </p:txBody>
      </p:sp>
      <p:pic>
        <p:nvPicPr>
          <p:cNvPr id="3" name="Picture 2" descr="A close-up of a list&#10;&#10;Description automatically generated">
            <a:extLst>
              <a:ext uri="{FF2B5EF4-FFF2-40B4-BE49-F238E27FC236}">
                <a16:creationId xmlns:a16="http://schemas.microsoft.com/office/drawing/2014/main" id="{97C27D0C-6D82-3F33-75E0-2266BA67098E}"/>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500937" y="52388"/>
            <a:ext cx="4505325" cy="6124575"/>
          </a:xfrm>
          <a:prstGeom prst="rect">
            <a:avLst/>
          </a:prstGeom>
        </p:spPr>
      </p:pic>
      <p:sp>
        <p:nvSpPr>
          <p:cNvPr id="4" name="TextBox 3">
            <a:extLst>
              <a:ext uri="{FF2B5EF4-FFF2-40B4-BE49-F238E27FC236}">
                <a16:creationId xmlns:a16="http://schemas.microsoft.com/office/drawing/2014/main" id="{17082DE6-05BB-9C0B-96CB-C2AD4E1F55D1}"/>
              </a:ext>
            </a:extLst>
          </p:cNvPr>
          <p:cNvSpPr txBox="1"/>
          <p:nvPr/>
        </p:nvSpPr>
        <p:spPr>
          <a:xfrm>
            <a:off x="7576241" y="6176963"/>
            <a:ext cx="4505325" cy="230832"/>
          </a:xfrm>
          <a:prstGeom prst="rect">
            <a:avLst/>
          </a:prstGeom>
          <a:noFill/>
        </p:spPr>
        <p:txBody>
          <a:bodyPr wrap="square" rtlCol="0">
            <a:spAutoFit/>
          </a:bodyPr>
          <a:lstStyle/>
          <a:p>
            <a:r>
              <a:rPr lang="en-US" sz="900" dirty="0">
                <a:hlinkClick r:id="rId4" tooltip="https://drdollah.com/care-plans/?share=google-plus-1"/>
              </a:rPr>
              <a:t>This Photo</a:t>
            </a:r>
            <a:r>
              <a:rPr lang="en-US" sz="900" dirty="0"/>
              <a:t> by Unknown Author is licensed under </a:t>
            </a:r>
            <a:r>
              <a:rPr lang="en-US" sz="900" dirty="0">
                <a:hlinkClick r:id="rId5" tooltip="https://creativecommons.org/licenses/by-nc/3.0/"/>
              </a:rPr>
              <a:t>CC BY-NC</a:t>
            </a:r>
            <a:endParaRPr lang="en-US" sz="900" dirty="0"/>
          </a:p>
        </p:txBody>
      </p:sp>
      <p:sp>
        <p:nvSpPr>
          <p:cNvPr id="10" name="TextBox 9">
            <a:extLst>
              <a:ext uri="{FF2B5EF4-FFF2-40B4-BE49-F238E27FC236}">
                <a16:creationId xmlns:a16="http://schemas.microsoft.com/office/drawing/2014/main" id="{F960CE43-AB7F-0813-0224-B971BD0E562A}"/>
              </a:ext>
            </a:extLst>
          </p:cNvPr>
          <p:cNvSpPr txBox="1"/>
          <p:nvPr/>
        </p:nvSpPr>
        <p:spPr>
          <a:xfrm>
            <a:off x="3748791" y="6858000"/>
            <a:ext cx="4694417" cy="230832"/>
          </a:xfrm>
          <a:prstGeom prst="rect">
            <a:avLst/>
          </a:prstGeom>
          <a:noFill/>
        </p:spPr>
        <p:txBody>
          <a:bodyPr wrap="square" rtlCol="0">
            <a:spAutoFit/>
          </a:bodyPr>
          <a:lstStyle/>
          <a:p>
            <a:r>
              <a:rPr lang="en-US" sz="900">
                <a:hlinkClick r:id="rId4" tooltip="https://drdollah.com/care-plans/?share=google-plus-1"/>
              </a:rPr>
              <a:t>This Photo</a:t>
            </a:r>
            <a:r>
              <a:rPr lang="en-US" sz="900"/>
              <a:t> by Unknown Author is licensed under </a:t>
            </a:r>
            <a:r>
              <a:rPr lang="en-US" sz="900">
                <a:hlinkClick r:id="rId5" tooltip="https://creativecommons.org/licenses/by-nc/3.0/"/>
              </a:rPr>
              <a:t>CC BY-NC</a:t>
            </a:r>
            <a:endParaRPr lang="en-US" sz="900"/>
          </a:p>
        </p:txBody>
      </p:sp>
      <mc:AlternateContent xmlns:mc="http://schemas.openxmlformats.org/markup-compatibility/2006" xmlns:p14="http://schemas.microsoft.com/office/powerpoint/2010/main">
        <mc:Choice Requires="p14">
          <p:contentPart p14:bwMode="auto" r:id="rId6">
            <p14:nvContentPartPr>
              <p14:cNvPr id="19" name="Ink 18">
                <a:extLst>
                  <a:ext uri="{FF2B5EF4-FFF2-40B4-BE49-F238E27FC236}">
                    <a16:creationId xmlns:a16="http://schemas.microsoft.com/office/drawing/2014/main" id="{E64B1839-35F3-32A2-467E-A09C5FC3969D}"/>
                  </a:ext>
                </a:extLst>
              </p14:cNvPr>
              <p14:cNvContentPartPr/>
              <p14:nvPr/>
            </p14:nvContentPartPr>
            <p14:xfrm>
              <a:off x="11424346" y="5389242"/>
              <a:ext cx="526680" cy="360"/>
            </p14:xfrm>
          </p:contentPart>
        </mc:Choice>
        <mc:Fallback xmlns="">
          <p:pic>
            <p:nvPicPr>
              <p:cNvPr id="19" name="Ink 18">
                <a:extLst>
                  <a:ext uri="{FF2B5EF4-FFF2-40B4-BE49-F238E27FC236}">
                    <a16:creationId xmlns:a16="http://schemas.microsoft.com/office/drawing/2014/main" id="{E64B1839-35F3-32A2-467E-A09C5FC3969D}"/>
                  </a:ext>
                </a:extLst>
              </p:cNvPr>
              <p:cNvPicPr/>
              <p:nvPr/>
            </p:nvPicPr>
            <p:blipFill>
              <a:blip r:embed="rId7"/>
              <a:stretch>
                <a:fillRect/>
              </a:stretch>
            </p:blipFill>
            <p:spPr>
              <a:xfrm>
                <a:off x="11415706" y="5380602"/>
                <a:ext cx="54432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20" name="Ink 19">
                <a:extLst>
                  <a:ext uri="{FF2B5EF4-FFF2-40B4-BE49-F238E27FC236}">
                    <a16:creationId xmlns:a16="http://schemas.microsoft.com/office/drawing/2014/main" id="{8FC1A2E3-E86C-7C81-8789-50CBCC2B2996}"/>
                  </a:ext>
                </a:extLst>
              </p14:cNvPr>
              <p14:cNvContentPartPr/>
              <p14:nvPr/>
            </p14:nvContentPartPr>
            <p14:xfrm>
              <a:off x="11359906" y="5647002"/>
              <a:ext cx="494280" cy="22320"/>
            </p14:xfrm>
          </p:contentPart>
        </mc:Choice>
        <mc:Fallback xmlns="">
          <p:pic>
            <p:nvPicPr>
              <p:cNvPr id="20" name="Ink 19">
                <a:extLst>
                  <a:ext uri="{FF2B5EF4-FFF2-40B4-BE49-F238E27FC236}">
                    <a16:creationId xmlns:a16="http://schemas.microsoft.com/office/drawing/2014/main" id="{8FC1A2E3-E86C-7C81-8789-50CBCC2B2996}"/>
                  </a:ext>
                </a:extLst>
              </p:cNvPr>
              <p:cNvPicPr/>
              <p:nvPr/>
            </p:nvPicPr>
            <p:blipFill>
              <a:blip r:embed="rId9"/>
              <a:stretch>
                <a:fillRect/>
              </a:stretch>
            </p:blipFill>
            <p:spPr>
              <a:xfrm>
                <a:off x="11350906" y="5638362"/>
                <a:ext cx="511920" cy="3996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21" name="Ink 20">
                <a:extLst>
                  <a:ext uri="{FF2B5EF4-FFF2-40B4-BE49-F238E27FC236}">
                    <a16:creationId xmlns:a16="http://schemas.microsoft.com/office/drawing/2014/main" id="{548DD019-7BC0-63EB-3299-857CC54BADAB}"/>
                  </a:ext>
                </a:extLst>
              </p14:cNvPr>
              <p14:cNvContentPartPr/>
              <p14:nvPr/>
            </p14:nvContentPartPr>
            <p14:xfrm>
              <a:off x="9165346" y="5961642"/>
              <a:ext cx="2368440" cy="9000"/>
            </p14:xfrm>
          </p:contentPart>
        </mc:Choice>
        <mc:Fallback xmlns="">
          <p:pic>
            <p:nvPicPr>
              <p:cNvPr id="21" name="Ink 20">
                <a:extLst>
                  <a:ext uri="{FF2B5EF4-FFF2-40B4-BE49-F238E27FC236}">
                    <a16:creationId xmlns:a16="http://schemas.microsoft.com/office/drawing/2014/main" id="{548DD019-7BC0-63EB-3299-857CC54BADAB}"/>
                  </a:ext>
                </a:extLst>
              </p:cNvPr>
              <p:cNvPicPr/>
              <p:nvPr/>
            </p:nvPicPr>
            <p:blipFill>
              <a:blip r:embed="rId11"/>
              <a:stretch>
                <a:fillRect/>
              </a:stretch>
            </p:blipFill>
            <p:spPr>
              <a:xfrm>
                <a:off x="9156706" y="5953002"/>
                <a:ext cx="2386080" cy="2664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22" name="Ink 21">
                <a:extLst>
                  <a:ext uri="{FF2B5EF4-FFF2-40B4-BE49-F238E27FC236}">
                    <a16:creationId xmlns:a16="http://schemas.microsoft.com/office/drawing/2014/main" id="{A5F645D2-3EE2-0F99-BD20-F659BA5781BE}"/>
                  </a:ext>
                </a:extLst>
              </p14:cNvPr>
              <p14:cNvContentPartPr/>
              <p14:nvPr/>
            </p14:nvContentPartPr>
            <p14:xfrm>
              <a:off x="10359466" y="3904962"/>
              <a:ext cx="1470600" cy="360"/>
            </p14:xfrm>
          </p:contentPart>
        </mc:Choice>
        <mc:Fallback xmlns="">
          <p:pic>
            <p:nvPicPr>
              <p:cNvPr id="22" name="Ink 21">
                <a:extLst>
                  <a:ext uri="{FF2B5EF4-FFF2-40B4-BE49-F238E27FC236}">
                    <a16:creationId xmlns:a16="http://schemas.microsoft.com/office/drawing/2014/main" id="{A5F645D2-3EE2-0F99-BD20-F659BA5781BE}"/>
                  </a:ext>
                </a:extLst>
              </p:cNvPr>
              <p:cNvPicPr/>
              <p:nvPr/>
            </p:nvPicPr>
            <p:blipFill>
              <a:blip r:embed="rId13"/>
              <a:stretch>
                <a:fillRect/>
              </a:stretch>
            </p:blipFill>
            <p:spPr>
              <a:xfrm>
                <a:off x="10350826" y="3896322"/>
                <a:ext cx="1488240" cy="18000"/>
              </a:xfrm>
              <a:prstGeom prst="rect">
                <a:avLst/>
              </a:prstGeom>
            </p:spPr>
          </p:pic>
        </mc:Fallback>
      </mc:AlternateContent>
      <p:pic>
        <p:nvPicPr>
          <p:cNvPr id="5" name="Graphic 4" descr="A lightbulb">
            <a:extLst>
              <a:ext uri="{FF2B5EF4-FFF2-40B4-BE49-F238E27FC236}">
                <a16:creationId xmlns:a16="http://schemas.microsoft.com/office/drawing/2014/main" id="{DFB55910-F068-1673-0AD5-A58A52B5C936}"/>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5473546" y="328260"/>
            <a:ext cx="984504" cy="984504"/>
          </a:xfrm>
          <a:prstGeom prst="rect">
            <a:avLst/>
          </a:prstGeom>
        </p:spPr>
      </p:pic>
    </p:spTree>
    <p:extLst>
      <p:ext uri="{BB962C8B-B14F-4D97-AF65-F5344CB8AC3E}">
        <p14:creationId xmlns:p14="http://schemas.microsoft.com/office/powerpoint/2010/main" val="384338612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normAutofit/>
          </a:bodyPr>
          <a:lstStyle/>
          <a:p>
            <a:r>
              <a:rPr lang="en-US" sz="4000" dirty="0"/>
              <a:t>Documentation Don’ts              </a:t>
            </a:r>
          </a:p>
        </p:txBody>
      </p:sp>
      <p:sp>
        <p:nvSpPr>
          <p:cNvPr id="37891" name="Rectangle 3"/>
          <p:cNvSpPr>
            <a:spLocks noGrp="1" noChangeArrowheads="1"/>
          </p:cNvSpPr>
          <p:nvPr>
            <p:ph type="body" idx="1"/>
          </p:nvPr>
        </p:nvSpPr>
        <p:spPr>
          <a:xfrm>
            <a:off x="730624" y="1483546"/>
            <a:ext cx="10515600" cy="5186195"/>
          </a:xfrm>
        </p:spPr>
        <p:txBody>
          <a:bodyPr>
            <a:normAutofit/>
          </a:bodyPr>
          <a:lstStyle/>
          <a:p>
            <a:pPr marL="342900" indent="-342900" eaLnBrk="1" hangingPunct="1">
              <a:buFont typeface="Arial" panose="020B0604020202020204" pitchFamily="34" charset="0"/>
              <a:buChar char="•"/>
            </a:pPr>
            <a:r>
              <a:rPr lang="en-US" sz="2400" b="0" dirty="0"/>
              <a:t>NEVER document in advance</a:t>
            </a:r>
          </a:p>
          <a:p>
            <a:pPr marL="1028700" lvl="1" indent="-342900"/>
            <a:r>
              <a:rPr lang="en-US" sz="2000" dirty="0"/>
              <a:t>Charting care that was not yet provided is fraud</a:t>
            </a:r>
            <a:endParaRPr lang="en-US" sz="2000" b="0" dirty="0"/>
          </a:p>
          <a:p>
            <a:pPr marL="342900" indent="-342900" eaLnBrk="1" hangingPunct="1">
              <a:buFont typeface="Arial" panose="020B0604020202020204" pitchFamily="34" charset="0"/>
              <a:buChar char="•"/>
            </a:pPr>
            <a:r>
              <a:rPr lang="en-US" sz="2400" b="0" dirty="0"/>
              <a:t>Never erase or scribble out entries </a:t>
            </a:r>
          </a:p>
          <a:p>
            <a:pPr marL="1028700" lvl="1" indent="-342900"/>
            <a:r>
              <a:rPr lang="en-US" sz="2000" dirty="0"/>
              <a:t>Altering client records is a criminal offense</a:t>
            </a:r>
            <a:endParaRPr lang="en-US" sz="2000" b="0" dirty="0"/>
          </a:p>
          <a:p>
            <a:pPr marL="342900" indent="-342900" eaLnBrk="1" hangingPunct="1">
              <a:buFont typeface="Arial" panose="020B0604020202020204" pitchFamily="34" charset="0"/>
              <a:buChar char="•"/>
            </a:pPr>
            <a:r>
              <a:rPr lang="en-US" sz="2400" b="0" dirty="0"/>
              <a:t>Don’t leave empty spaces</a:t>
            </a:r>
          </a:p>
          <a:p>
            <a:pPr marL="1028700" lvl="1" indent="-342900"/>
            <a:r>
              <a:rPr lang="en-US" sz="2000" dirty="0"/>
              <a:t>Someone could add documentation in the space</a:t>
            </a:r>
            <a:endParaRPr lang="en-US" sz="2000" b="0" dirty="0"/>
          </a:p>
          <a:p>
            <a:pPr marL="342900" indent="-342900" eaLnBrk="1" hangingPunct="1">
              <a:buFont typeface="Arial" panose="020B0604020202020204" pitchFamily="34" charset="0"/>
              <a:buChar char="•"/>
            </a:pPr>
            <a:r>
              <a:rPr lang="en-US" sz="2400" b="0" dirty="0"/>
              <a:t>Don’t chart:</a:t>
            </a:r>
          </a:p>
          <a:p>
            <a:pPr marL="1028700" lvl="1" indent="-342900"/>
            <a:r>
              <a:rPr lang="en-US" sz="2000" dirty="0"/>
              <a:t>Opinions </a:t>
            </a:r>
          </a:p>
          <a:p>
            <a:pPr marL="1028700" lvl="1" indent="-342900"/>
            <a:r>
              <a:rPr lang="en-US" sz="2000" dirty="0"/>
              <a:t>Staff conversations</a:t>
            </a:r>
          </a:p>
          <a:p>
            <a:pPr marL="1028700" lvl="1" indent="-342900"/>
            <a:r>
              <a:rPr lang="en-US" sz="2000" dirty="0"/>
              <a:t>Staff conflicts</a:t>
            </a:r>
          </a:p>
          <a:p>
            <a:pPr marL="1028700" lvl="1" indent="-342900"/>
            <a:r>
              <a:rPr lang="en-US" sz="2000" dirty="0"/>
              <a:t>Staff shortages</a:t>
            </a:r>
          </a:p>
          <a:p>
            <a:pPr marL="1028700" lvl="1" indent="-342900"/>
            <a:r>
              <a:rPr lang="en-US" sz="2000" b="0" dirty="0"/>
              <a:t>Excuses</a:t>
            </a:r>
          </a:p>
        </p:txBody>
      </p:sp>
      <p:pic>
        <p:nvPicPr>
          <p:cNvPr id="3" name="Picture 2" descr="A paper with writing on it&#10;&#10;Description automatically generated">
            <a:extLst>
              <a:ext uri="{FF2B5EF4-FFF2-40B4-BE49-F238E27FC236}">
                <a16:creationId xmlns:a16="http://schemas.microsoft.com/office/drawing/2014/main" id="{41AB04B4-87B8-C6E7-6A76-76087AE7C130}"/>
              </a:ext>
            </a:extLst>
          </p:cNvPr>
          <p:cNvPicPr>
            <a:picLocks noChangeAspect="1"/>
          </p:cNvPicPr>
          <p:nvPr/>
        </p:nvPicPr>
        <p:blipFill rotWithShape="1">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l="2994" r="1198"/>
          <a:stretch/>
        </p:blipFill>
        <p:spPr>
          <a:xfrm>
            <a:off x="4361329" y="4017057"/>
            <a:ext cx="6884895" cy="2652684"/>
          </a:xfrm>
          <a:prstGeom prst="rect">
            <a:avLst/>
          </a:prstGeom>
        </p:spPr>
      </p:pic>
      <p:sp>
        <p:nvSpPr>
          <p:cNvPr id="4" name="TextBox 3">
            <a:extLst>
              <a:ext uri="{FF2B5EF4-FFF2-40B4-BE49-F238E27FC236}">
                <a16:creationId xmlns:a16="http://schemas.microsoft.com/office/drawing/2014/main" id="{CF4D633D-F325-1963-1C63-836C9569FAA8}"/>
              </a:ext>
            </a:extLst>
          </p:cNvPr>
          <p:cNvSpPr txBox="1"/>
          <p:nvPr/>
        </p:nvSpPr>
        <p:spPr>
          <a:xfrm>
            <a:off x="4275268" y="6554325"/>
            <a:ext cx="7186108" cy="230832"/>
          </a:xfrm>
          <a:prstGeom prst="rect">
            <a:avLst/>
          </a:prstGeom>
          <a:noFill/>
        </p:spPr>
        <p:txBody>
          <a:bodyPr wrap="square" rtlCol="0">
            <a:spAutoFit/>
          </a:bodyPr>
          <a:lstStyle/>
          <a:p>
            <a:r>
              <a:rPr lang="en-US" sz="900" dirty="0">
                <a:hlinkClick r:id="rId4" tooltip="https://pressbooks.library.ryerson.ca/documentation/chapter/principles-of-documentation/"/>
              </a:rPr>
              <a:t>This Photo</a:t>
            </a:r>
            <a:r>
              <a:rPr lang="en-US" sz="900" dirty="0"/>
              <a:t> by Unknown Author is licensed under </a:t>
            </a:r>
            <a:r>
              <a:rPr lang="en-US" sz="900" dirty="0">
                <a:hlinkClick r:id="rId5" tooltip="https://creativecommons.org/licenses/by-nc/3.0/"/>
              </a:rPr>
              <a:t>CC BY-NC</a:t>
            </a:r>
            <a:endParaRPr lang="en-US" sz="900" dirty="0"/>
          </a:p>
        </p:txBody>
      </p:sp>
      <p:pic>
        <p:nvPicPr>
          <p:cNvPr id="5" name="Graphic 4" descr="A lightbulb">
            <a:extLst>
              <a:ext uri="{FF2B5EF4-FFF2-40B4-BE49-F238E27FC236}">
                <a16:creationId xmlns:a16="http://schemas.microsoft.com/office/drawing/2014/main" id="{10884FF3-31D0-9DF5-36F5-25B4180A7E5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403634" y="182583"/>
            <a:ext cx="984504" cy="984504"/>
          </a:xfrm>
          <a:prstGeom prst="rect">
            <a:avLst/>
          </a:prstGeom>
        </p:spPr>
      </p:pic>
    </p:spTree>
    <p:extLst>
      <p:ext uri="{BB962C8B-B14F-4D97-AF65-F5344CB8AC3E}">
        <p14:creationId xmlns:p14="http://schemas.microsoft.com/office/powerpoint/2010/main" val="365445269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normAutofit/>
          </a:bodyPr>
          <a:lstStyle/>
          <a:p>
            <a:pPr eaLnBrk="1" hangingPunct="1"/>
            <a:r>
              <a:rPr lang="en-US" sz="4000" dirty="0"/>
              <a:t>Accurate and Appropriate Reporting</a:t>
            </a:r>
          </a:p>
        </p:txBody>
      </p:sp>
      <p:sp>
        <p:nvSpPr>
          <p:cNvPr id="35843" name="Rectangle 3"/>
          <p:cNvSpPr>
            <a:spLocks noGrp="1" noChangeArrowheads="1"/>
          </p:cNvSpPr>
          <p:nvPr>
            <p:ph type="body" idx="1"/>
          </p:nvPr>
        </p:nvSpPr>
        <p:spPr>
          <a:xfrm>
            <a:off x="838200" y="1825625"/>
            <a:ext cx="5257800" cy="4351338"/>
          </a:xfrm>
        </p:spPr>
        <p:txBody>
          <a:bodyPr vert="horz" lIns="91440" tIns="45720" rIns="91440" bIns="45720" rtlCol="0" anchor="t">
            <a:normAutofit/>
          </a:bodyPr>
          <a:lstStyle/>
          <a:p>
            <a:pPr marL="457200" indent="-457200">
              <a:buFont typeface="Arial" panose="020B0604020202020204" pitchFamily="34" charset="0"/>
              <a:buChar char="•"/>
            </a:pPr>
            <a:r>
              <a:rPr lang="en-US" b="0" dirty="0"/>
              <a:t>Be clear</a:t>
            </a:r>
            <a:endParaRPr lang="en-US"/>
          </a:p>
          <a:p>
            <a:pPr marL="457200" indent="-457200">
              <a:buFont typeface="Arial" panose="020B0604020202020204" pitchFamily="34" charset="0"/>
              <a:buChar char="•"/>
            </a:pPr>
            <a:r>
              <a:rPr lang="en-US" b="0" dirty="0"/>
              <a:t>Be specific</a:t>
            </a:r>
          </a:p>
          <a:p>
            <a:pPr marL="457200" indent="-457200">
              <a:buFont typeface="Arial" panose="020B0604020202020204" pitchFamily="34" charset="0"/>
              <a:buChar char="•"/>
            </a:pPr>
            <a:r>
              <a:rPr lang="en-US" b="0" dirty="0"/>
              <a:t>Follow the chain of command</a:t>
            </a:r>
          </a:p>
          <a:p>
            <a:pPr marL="457200" indent="-457200">
              <a:buFont typeface="Arial" panose="020B0604020202020204" pitchFamily="34" charset="0"/>
              <a:buChar char="•"/>
            </a:pPr>
            <a:r>
              <a:rPr lang="en-US" b="0" dirty="0"/>
              <a:t>Proper reporting etiquette</a:t>
            </a:r>
          </a:p>
          <a:p>
            <a:pPr marL="457200" indent="-457200">
              <a:buFont typeface="Arial" panose="020B0604020202020204" pitchFamily="34" charset="0"/>
              <a:buChar char="•"/>
            </a:pPr>
            <a:r>
              <a:rPr lang="en-US" b="0" dirty="0">
                <a:latin typeface="Calibri" panose="020F0502020204030204"/>
                <a:ea typeface="Calibri" panose="020F0502020204030204"/>
                <a:cs typeface="Calibri" panose="020F0502020204030204"/>
              </a:rPr>
              <a:t>Report facts not opinions</a:t>
            </a:r>
          </a:p>
          <a:p>
            <a:pPr lvl="1">
              <a:buNone/>
            </a:pPr>
            <a:endParaRPr lang="en-US" sz="2000" dirty="0">
              <a:latin typeface="Bookman Old Style" pitchFamily="18" charset="0"/>
            </a:endParaRPr>
          </a:p>
        </p:txBody>
      </p:sp>
      <p:pic>
        <p:nvPicPr>
          <p:cNvPr id="3" name="Picture 2" descr="A couple of medical professionals looking at a clipboard&#10;&#10;Description automatically generated">
            <a:extLst>
              <a:ext uri="{FF2B5EF4-FFF2-40B4-BE49-F238E27FC236}">
                <a16:creationId xmlns:a16="http://schemas.microsoft.com/office/drawing/2014/main" id="{68A25F9F-1E1A-5537-0097-9AA50CA903FA}"/>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6254253" y="1825625"/>
            <a:ext cx="5099547" cy="338641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TextBox 3">
            <a:extLst>
              <a:ext uri="{FF2B5EF4-FFF2-40B4-BE49-F238E27FC236}">
                <a16:creationId xmlns:a16="http://schemas.microsoft.com/office/drawing/2014/main" id="{2B87A7AA-B4CF-E45B-7C76-04CFCD28C6AC}"/>
              </a:ext>
            </a:extLst>
          </p:cNvPr>
          <p:cNvSpPr txBox="1"/>
          <p:nvPr/>
        </p:nvSpPr>
        <p:spPr>
          <a:xfrm>
            <a:off x="6254253" y="5212043"/>
            <a:ext cx="4173967" cy="230832"/>
          </a:xfrm>
          <a:prstGeom prst="rect">
            <a:avLst/>
          </a:prstGeom>
          <a:noFill/>
        </p:spPr>
        <p:txBody>
          <a:bodyPr wrap="square" rtlCol="0">
            <a:spAutoFit/>
          </a:bodyPr>
          <a:lstStyle/>
          <a:p>
            <a:r>
              <a:rPr lang="en-US" sz="900" dirty="0">
                <a:hlinkClick r:id="rId4" tooltip="https://wtcs.pressbooks.pub/nursingfundamentals/chapter/2-4-communicating-with-health-care-team-members/"/>
              </a:rPr>
              <a:t>This Photo</a:t>
            </a:r>
            <a:r>
              <a:rPr lang="en-US" sz="900" dirty="0"/>
              <a:t> by Unknown Author is licensed under </a:t>
            </a:r>
            <a:r>
              <a:rPr lang="en-US" sz="900" dirty="0">
                <a:hlinkClick r:id="rId5" tooltip="https://creativecommons.org/licenses/by/3.0/"/>
              </a:rPr>
              <a:t>CC BY</a:t>
            </a:r>
            <a:endParaRPr lang="en-US" sz="900" dirty="0"/>
          </a:p>
        </p:txBody>
      </p:sp>
      <p:pic>
        <p:nvPicPr>
          <p:cNvPr id="5" name="Graphic 4" descr="A lightbulb">
            <a:extLst>
              <a:ext uri="{FF2B5EF4-FFF2-40B4-BE49-F238E27FC236}">
                <a16:creationId xmlns:a16="http://schemas.microsoft.com/office/drawing/2014/main" id="{F67B3D45-79F1-8F2E-BE50-998B024124A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135193" y="373084"/>
            <a:ext cx="984504" cy="984504"/>
          </a:xfrm>
          <a:prstGeom prst="rect">
            <a:avLst/>
          </a:prstGeom>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normAutofit/>
          </a:bodyPr>
          <a:lstStyle/>
          <a:p>
            <a:pPr algn="ctr" eaLnBrk="1" hangingPunct="1"/>
            <a:r>
              <a:rPr lang="en-US" sz="3600" dirty="0"/>
              <a:t>Signs Vs Symptoms &amp; Objective Vs Subjective Information</a:t>
            </a:r>
          </a:p>
        </p:txBody>
      </p:sp>
      <p:sp>
        <p:nvSpPr>
          <p:cNvPr id="38915" name="Content Placeholder 2"/>
          <p:cNvSpPr>
            <a:spLocks noGrp="1"/>
          </p:cNvSpPr>
          <p:nvPr>
            <p:ph idx="1"/>
          </p:nvPr>
        </p:nvSpPr>
        <p:spPr/>
        <p:txBody>
          <a:bodyPr/>
          <a:lstStyle/>
          <a:p>
            <a:pPr eaLnBrk="1" hangingPunct="1"/>
            <a:r>
              <a:rPr lang="en-US" sz="2400" dirty="0"/>
              <a:t>Sign:</a:t>
            </a:r>
            <a:r>
              <a:rPr lang="en-US" sz="2400" b="0" dirty="0"/>
              <a:t> Observation about the patient that can be observed by others</a:t>
            </a:r>
          </a:p>
          <a:p>
            <a:pPr eaLnBrk="1" hangingPunct="1"/>
            <a:r>
              <a:rPr lang="en-US" sz="2400" dirty="0"/>
              <a:t>Symptom: </a:t>
            </a:r>
            <a:r>
              <a:rPr lang="en-US" sz="2400" b="0" dirty="0"/>
              <a:t>Something the patient reports about his/her condition</a:t>
            </a:r>
          </a:p>
          <a:p>
            <a:pPr eaLnBrk="1" hangingPunct="1"/>
            <a:r>
              <a:rPr lang="en-US" sz="2400" dirty="0"/>
              <a:t>Objective Information:</a:t>
            </a:r>
            <a:r>
              <a:rPr lang="en-US" sz="2400" b="0" dirty="0"/>
              <a:t> Factual observations that you make by seeing, hearing, touching, smelling</a:t>
            </a:r>
          </a:p>
          <a:p>
            <a:pPr eaLnBrk="1" hangingPunct="1"/>
            <a:r>
              <a:rPr lang="en-US" sz="2400" dirty="0"/>
              <a:t>Subjective Information:</a:t>
            </a:r>
            <a:r>
              <a:rPr lang="en-US" sz="2400" b="0" dirty="0"/>
              <a:t> Observations based on what the patient tells you; may or may not be factual</a:t>
            </a:r>
          </a:p>
        </p:txBody>
      </p:sp>
      <p:pic>
        <p:nvPicPr>
          <p:cNvPr id="3" name="Graphic 2" descr="A lightbulb">
            <a:extLst>
              <a:ext uri="{FF2B5EF4-FFF2-40B4-BE49-F238E27FC236}">
                <a16:creationId xmlns:a16="http://schemas.microsoft.com/office/drawing/2014/main" id="{B7B8B016-23E5-AD85-CB9E-8794124065F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549811" y="227407"/>
            <a:ext cx="984504" cy="984504"/>
          </a:xfrm>
          <a:prstGeom prst="rect">
            <a:avLst/>
          </a:prstGeom>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493507"/>
            <a:ext cx="10134600" cy="1143000"/>
          </a:xfrm>
        </p:spPr>
        <p:txBody>
          <a:bodyPr>
            <a:normAutofit fontScale="90000"/>
          </a:bodyPr>
          <a:lstStyle/>
          <a:p>
            <a:pPr algn="ctr"/>
            <a:r>
              <a:rPr lang="en-US" sz="3600" dirty="0"/>
              <a:t>Recognize and Report Abnormal Physical Signs     (Objective Information)</a:t>
            </a:r>
            <a:br>
              <a:rPr lang="en-US" dirty="0"/>
            </a:br>
            <a:endParaRPr lang="en-US" dirty="0"/>
          </a:p>
        </p:txBody>
      </p:sp>
      <p:sp>
        <p:nvSpPr>
          <p:cNvPr id="3" name="Content Placeholder 2"/>
          <p:cNvSpPr>
            <a:spLocks noGrp="1"/>
          </p:cNvSpPr>
          <p:nvPr>
            <p:ph sz="half" idx="1"/>
          </p:nvPr>
        </p:nvSpPr>
        <p:spPr/>
        <p:txBody>
          <a:bodyPr>
            <a:normAutofit lnSpcReduction="10000"/>
          </a:bodyPr>
          <a:lstStyle/>
          <a:p>
            <a:pPr lvl="0"/>
            <a:r>
              <a:rPr lang="en-US" dirty="0"/>
              <a:t>Shortness of breath</a:t>
            </a:r>
          </a:p>
          <a:p>
            <a:pPr lvl="0"/>
            <a:r>
              <a:rPr lang="en-US" dirty="0"/>
              <a:t>Rapid respirations</a:t>
            </a:r>
          </a:p>
          <a:p>
            <a:pPr lvl="0"/>
            <a:r>
              <a:rPr lang="en-US" dirty="0"/>
              <a:t>Fever</a:t>
            </a:r>
          </a:p>
          <a:p>
            <a:pPr lvl="0"/>
            <a:r>
              <a:rPr lang="en-US" dirty="0"/>
              <a:t>Cough</a:t>
            </a:r>
          </a:p>
          <a:p>
            <a:pPr lvl="0"/>
            <a:r>
              <a:rPr lang="en-US" dirty="0"/>
              <a:t>Vomiting</a:t>
            </a:r>
          </a:p>
          <a:p>
            <a:pPr lvl="0"/>
            <a:r>
              <a:rPr lang="en-US" dirty="0"/>
              <a:t>Cyanosis</a:t>
            </a:r>
          </a:p>
          <a:p>
            <a:pPr lvl="0"/>
            <a:r>
              <a:rPr lang="en-US" dirty="0"/>
              <a:t>Excessive drowsiness</a:t>
            </a:r>
          </a:p>
          <a:p>
            <a:pPr lvl="0"/>
            <a:r>
              <a:rPr lang="en-US" dirty="0"/>
              <a:t>Excessive sweating</a:t>
            </a:r>
          </a:p>
          <a:p>
            <a:pPr lvl="0"/>
            <a:r>
              <a:rPr lang="en-US" dirty="0"/>
              <a:t>Swelling of extremities</a:t>
            </a:r>
          </a:p>
          <a:p>
            <a:pPr lvl="0"/>
            <a:endParaRPr lang="en-US" dirty="0"/>
          </a:p>
        </p:txBody>
      </p:sp>
      <p:sp>
        <p:nvSpPr>
          <p:cNvPr id="4" name="Content Placeholder 3"/>
          <p:cNvSpPr>
            <a:spLocks noGrp="1"/>
          </p:cNvSpPr>
          <p:nvPr>
            <p:ph sz="half" idx="2"/>
          </p:nvPr>
        </p:nvSpPr>
        <p:spPr/>
        <p:txBody>
          <a:bodyPr>
            <a:normAutofit lnSpcReduction="10000"/>
          </a:bodyPr>
          <a:lstStyle/>
          <a:p>
            <a:pPr lvl="0"/>
            <a:r>
              <a:rPr lang="en-US" dirty="0"/>
              <a:t>Watery or hard stool</a:t>
            </a:r>
          </a:p>
          <a:p>
            <a:pPr lvl="0"/>
            <a:r>
              <a:rPr lang="en-US" dirty="0"/>
              <a:t>Blood in stool (black or tarry)</a:t>
            </a:r>
          </a:p>
          <a:p>
            <a:pPr lvl="0"/>
            <a:r>
              <a:rPr lang="en-US" dirty="0"/>
              <a:t>Blood in urine</a:t>
            </a:r>
          </a:p>
          <a:p>
            <a:pPr lvl="0"/>
            <a:r>
              <a:rPr lang="en-US" dirty="0"/>
              <a:t>Strong urine odor</a:t>
            </a:r>
          </a:p>
          <a:p>
            <a:pPr lvl="0"/>
            <a:r>
              <a:rPr lang="en-US" dirty="0"/>
              <a:t>Persistent skin redness, breaks, tears, or bruises</a:t>
            </a:r>
          </a:p>
          <a:p>
            <a:r>
              <a:rPr lang="en-US" dirty="0"/>
              <a:t>New or increased confusion</a:t>
            </a:r>
          </a:p>
          <a:p>
            <a:r>
              <a:rPr lang="en-US" dirty="0"/>
              <a:t>Visible signs of emotional expression or pain</a:t>
            </a:r>
          </a:p>
        </p:txBody>
      </p:sp>
      <p:pic>
        <p:nvPicPr>
          <p:cNvPr id="6" name="Graphic 5" descr="A lightbulb">
            <a:extLst>
              <a:ext uri="{FF2B5EF4-FFF2-40B4-BE49-F238E27FC236}">
                <a16:creationId xmlns:a16="http://schemas.microsoft.com/office/drawing/2014/main" id="{B466F637-1258-657A-2BB2-A6BE606E296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516193" y="3289"/>
            <a:ext cx="984504" cy="984504"/>
          </a:xfrm>
          <a:prstGeom prst="rect">
            <a:avLst/>
          </a:prstGeom>
        </p:spPr>
      </p:pic>
    </p:spTree>
    <p:extLst>
      <p:ext uri="{BB962C8B-B14F-4D97-AF65-F5344CB8AC3E}">
        <p14:creationId xmlns:p14="http://schemas.microsoft.com/office/powerpoint/2010/main" val="191019318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3265" y="444368"/>
            <a:ext cx="8993069" cy="1143000"/>
          </a:xfrm>
        </p:spPr>
        <p:txBody>
          <a:bodyPr>
            <a:normAutofit/>
          </a:bodyPr>
          <a:lstStyle/>
          <a:p>
            <a:pPr algn="ctr"/>
            <a:r>
              <a:rPr lang="en-US" sz="3200" dirty="0"/>
              <a:t>Recognize and Report Symptoms                (Subjective Information)</a:t>
            </a:r>
          </a:p>
        </p:txBody>
      </p:sp>
      <p:sp>
        <p:nvSpPr>
          <p:cNvPr id="3" name="Content Placeholder 2"/>
          <p:cNvSpPr>
            <a:spLocks noGrp="1"/>
          </p:cNvSpPr>
          <p:nvPr>
            <p:ph sz="half" idx="1"/>
          </p:nvPr>
        </p:nvSpPr>
        <p:spPr/>
        <p:txBody>
          <a:bodyPr/>
          <a:lstStyle/>
          <a:p>
            <a:r>
              <a:rPr lang="en-US" dirty="0"/>
              <a:t>Chest pain</a:t>
            </a:r>
          </a:p>
          <a:p>
            <a:pPr lvl="0"/>
            <a:r>
              <a:rPr lang="en-US" dirty="0"/>
              <a:t>Abdominal pain</a:t>
            </a:r>
          </a:p>
          <a:p>
            <a:pPr lvl="0"/>
            <a:r>
              <a:rPr lang="en-US" dirty="0"/>
              <a:t>Pain anywhere or upon movement</a:t>
            </a:r>
          </a:p>
          <a:p>
            <a:pPr lvl="0"/>
            <a:r>
              <a:rPr lang="en-US" dirty="0"/>
              <a:t>Nausea</a:t>
            </a:r>
          </a:p>
          <a:p>
            <a:r>
              <a:rPr lang="en-US" dirty="0"/>
              <a:t>Difficulty or painful urination</a:t>
            </a:r>
          </a:p>
          <a:p>
            <a:pPr lvl="0"/>
            <a:endParaRPr lang="en-US" dirty="0"/>
          </a:p>
        </p:txBody>
      </p:sp>
      <p:sp>
        <p:nvSpPr>
          <p:cNvPr id="4" name="Content Placeholder 3"/>
          <p:cNvSpPr>
            <a:spLocks noGrp="1"/>
          </p:cNvSpPr>
          <p:nvPr>
            <p:ph sz="half" idx="2"/>
          </p:nvPr>
        </p:nvSpPr>
        <p:spPr/>
        <p:txBody>
          <a:bodyPr/>
          <a:lstStyle/>
          <a:p>
            <a:pPr lvl="0"/>
            <a:r>
              <a:rPr lang="en-US" dirty="0"/>
              <a:t>Change in appetite</a:t>
            </a:r>
          </a:p>
          <a:p>
            <a:pPr lvl="0"/>
            <a:r>
              <a:rPr lang="en-US" dirty="0"/>
              <a:t>Trouble swallowing or chewing</a:t>
            </a:r>
          </a:p>
          <a:p>
            <a:r>
              <a:rPr lang="en-US" dirty="0"/>
              <a:t>Feelings of sadness or change in mood</a:t>
            </a:r>
          </a:p>
          <a:p>
            <a:r>
              <a:rPr lang="en-US" dirty="0"/>
              <a:t>Level of pain: </a:t>
            </a:r>
          </a:p>
          <a:p>
            <a:pPr lvl="1"/>
            <a:r>
              <a:rPr lang="en-US" dirty="0"/>
              <a:t>often using a 0-10 pain scale</a:t>
            </a:r>
          </a:p>
          <a:p>
            <a:pPr lvl="1"/>
            <a:r>
              <a:rPr lang="en-US" dirty="0"/>
              <a:t>Varies by facility</a:t>
            </a:r>
          </a:p>
          <a:p>
            <a:endParaRPr lang="en-US" dirty="0"/>
          </a:p>
        </p:txBody>
      </p:sp>
      <p:pic>
        <p:nvPicPr>
          <p:cNvPr id="6" name="Graphic 5" descr="A lightbulb">
            <a:extLst>
              <a:ext uri="{FF2B5EF4-FFF2-40B4-BE49-F238E27FC236}">
                <a16:creationId xmlns:a16="http://schemas.microsoft.com/office/drawing/2014/main" id="{47E0AE9B-69AE-30C6-4FA8-14AFA10866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359311" y="160172"/>
            <a:ext cx="984504" cy="984504"/>
          </a:xfrm>
          <a:prstGeom prst="rect">
            <a:avLst/>
          </a:prstGeom>
        </p:spPr>
      </p:pic>
    </p:spTree>
    <p:extLst>
      <p:ext uri="{BB962C8B-B14F-4D97-AF65-F5344CB8AC3E}">
        <p14:creationId xmlns:p14="http://schemas.microsoft.com/office/powerpoint/2010/main" val="29376381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normAutofit/>
          </a:bodyPr>
          <a:lstStyle/>
          <a:p>
            <a:r>
              <a:rPr lang="en-US" sz="4000" dirty="0"/>
              <a:t>Quotes</a:t>
            </a:r>
          </a:p>
        </p:txBody>
      </p:sp>
      <p:sp>
        <p:nvSpPr>
          <p:cNvPr id="4099" name="Content Placeholder 2"/>
          <p:cNvSpPr>
            <a:spLocks noGrp="1"/>
          </p:cNvSpPr>
          <p:nvPr>
            <p:ph idx="1"/>
          </p:nvPr>
        </p:nvSpPr>
        <p:spPr/>
        <p:txBody>
          <a:bodyPr/>
          <a:lstStyle/>
          <a:p>
            <a:pPr>
              <a:buFont typeface="Wingdings" pitchFamily="2" charset="2"/>
              <a:buNone/>
            </a:pPr>
            <a:endParaRPr lang="en-US" sz="1800" dirty="0"/>
          </a:p>
          <a:p>
            <a:pPr>
              <a:buFont typeface="Wingdings" pitchFamily="2" charset="2"/>
              <a:buNone/>
            </a:pPr>
            <a:r>
              <a:rPr lang="en-US" i="1" dirty="0"/>
              <a:t>Ernest Hemingway</a:t>
            </a:r>
            <a:r>
              <a:rPr lang="en-US" dirty="0"/>
              <a:t>:  </a:t>
            </a:r>
            <a:r>
              <a:rPr lang="en-US" b="0" dirty="0"/>
              <a:t>When people talk, listen completely. Most people never listen.</a:t>
            </a:r>
          </a:p>
          <a:p>
            <a:pPr>
              <a:buFont typeface="Wingdings" pitchFamily="2" charset="2"/>
              <a:buNone/>
            </a:pPr>
            <a:endParaRPr lang="en-US" dirty="0"/>
          </a:p>
          <a:p>
            <a:pPr>
              <a:buFont typeface="Wingdings" pitchFamily="2" charset="2"/>
              <a:buNone/>
            </a:pPr>
            <a:r>
              <a:rPr lang="en-US" i="1" dirty="0"/>
              <a:t>Franklin Delano Roosevelt</a:t>
            </a:r>
            <a:r>
              <a:rPr lang="en-US" dirty="0"/>
              <a:t>: </a:t>
            </a:r>
            <a:r>
              <a:rPr lang="en-US" b="0" dirty="0"/>
              <a:t>Be sincere; be brief; be seated.</a:t>
            </a:r>
          </a:p>
          <a:p>
            <a:pPr>
              <a:buFont typeface="Wingdings" pitchFamily="2" charset="2"/>
              <a:buNone/>
            </a:pPr>
            <a:br>
              <a:rPr lang="en-US" sz="2400" dirty="0">
                <a:latin typeface="Bookman Old Style" pitchFamily="18" charset="0"/>
              </a:rPr>
            </a:br>
            <a:endParaRPr lang="en-US" sz="2400" dirty="0">
              <a:latin typeface="Bookman Old Style" pitchFamily="18" charset="0"/>
            </a:endParaRPr>
          </a:p>
        </p:txBody>
      </p:sp>
      <p:pic>
        <p:nvPicPr>
          <p:cNvPr id="2" name="Graphic 1" descr="Diving outline">
            <a:extLst>
              <a:ext uri="{FF2B5EF4-FFF2-40B4-BE49-F238E27FC236}">
                <a16:creationId xmlns:a16="http://schemas.microsoft.com/office/drawing/2014/main" id="{5039ADF9-58C1-9E95-9317-CF1BF68C4E9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77600" y="0"/>
            <a:ext cx="914400" cy="914400"/>
          </a:xfrm>
          <a:prstGeom prst="rect">
            <a:avLst/>
          </a:prstGeom>
        </p:spPr>
      </p:pic>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sz="4000" dirty="0"/>
              <a:t>Medical Terminology</a:t>
            </a:r>
          </a:p>
        </p:txBody>
      </p:sp>
      <p:sp>
        <p:nvSpPr>
          <p:cNvPr id="6" name="Content Placeholder 5"/>
          <p:cNvSpPr>
            <a:spLocks noGrp="1"/>
          </p:cNvSpPr>
          <p:nvPr>
            <p:ph idx="1"/>
          </p:nvPr>
        </p:nvSpPr>
        <p:spPr/>
        <p:txBody>
          <a:bodyPr/>
          <a:lstStyle/>
          <a:p>
            <a:pPr marL="457200" indent="-457200">
              <a:buFont typeface="Arial" panose="020B0604020202020204" pitchFamily="34" charset="0"/>
              <a:buChar char="•"/>
            </a:pPr>
            <a:r>
              <a:rPr lang="en-US" b="0" dirty="0"/>
              <a:t>Roots</a:t>
            </a:r>
          </a:p>
          <a:p>
            <a:pPr marL="457200" lvl="0" indent="-457200">
              <a:buFont typeface="Arial" panose="020B0604020202020204" pitchFamily="34" charset="0"/>
              <a:buChar char="•"/>
            </a:pPr>
            <a:r>
              <a:rPr lang="en-US" b="0" dirty="0"/>
              <a:t>Prefixes</a:t>
            </a:r>
          </a:p>
          <a:p>
            <a:pPr marL="457200" lvl="0" indent="-457200">
              <a:buFont typeface="Arial" panose="020B0604020202020204" pitchFamily="34" charset="0"/>
              <a:buChar char="•"/>
            </a:pPr>
            <a:r>
              <a:rPr lang="en-US" b="0" dirty="0"/>
              <a:t>Suffixes</a:t>
            </a:r>
          </a:p>
          <a:p>
            <a:pPr marL="457200" indent="-457200">
              <a:buFont typeface="Arial" panose="020B0604020202020204" pitchFamily="34" charset="0"/>
              <a:buChar char="•"/>
            </a:pPr>
            <a:r>
              <a:rPr lang="en-US" b="0" dirty="0"/>
              <a:t>Abbreviations</a:t>
            </a:r>
          </a:p>
        </p:txBody>
      </p:sp>
    </p:spTree>
    <p:extLst>
      <p:ext uri="{BB962C8B-B14F-4D97-AF65-F5344CB8AC3E}">
        <p14:creationId xmlns:p14="http://schemas.microsoft.com/office/powerpoint/2010/main" val="161473511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05610"/>
            <a:ext cx="8229600" cy="1143000"/>
          </a:xfrm>
        </p:spPr>
        <p:txBody>
          <a:bodyPr>
            <a:normAutofit fontScale="90000"/>
          </a:bodyPr>
          <a:lstStyle/>
          <a:p>
            <a:r>
              <a:rPr lang="en-US" dirty="0"/>
              <a:t>Usage of Medical Terminology</a:t>
            </a:r>
            <a:br>
              <a:rPr lang="en-US" dirty="0"/>
            </a:br>
            <a:endParaRPr lang="en-US" dirty="0"/>
          </a:p>
        </p:txBody>
      </p:sp>
      <p:sp>
        <p:nvSpPr>
          <p:cNvPr id="3" name="Content Placeholder 2"/>
          <p:cNvSpPr>
            <a:spLocks noGrp="1"/>
          </p:cNvSpPr>
          <p:nvPr>
            <p:ph idx="1"/>
          </p:nvPr>
        </p:nvSpPr>
        <p:spPr/>
        <p:txBody>
          <a:bodyPr/>
          <a:lstStyle/>
          <a:p>
            <a:pPr marL="457200" lvl="0" indent="-457200">
              <a:buFont typeface="Arial" panose="020B0604020202020204" pitchFamily="34" charset="0"/>
              <a:buChar char="•"/>
            </a:pPr>
            <a:r>
              <a:rPr lang="en-US" b="0" dirty="0"/>
              <a:t>Use only approved terms for appropriate healthcare area</a:t>
            </a:r>
          </a:p>
          <a:p>
            <a:pPr marL="457200" lvl="0" indent="-457200">
              <a:buFont typeface="Arial" panose="020B0604020202020204" pitchFamily="34" charset="0"/>
              <a:buChar char="•"/>
            </a:pPr>
            <a:r>
              <a:rPr lang="en-US" b="0" dirty="0"/>
              <a:t>Each area has specific terms</a:t>
            </a:r>
          </a:p>
          <a:p>
            <a:pPr marL="457200" indent="-457200">
              <a:buFont typeface="Arial" panose="020B0604020202020204" pitchFamily="34" charset="0"/>
              <a:buChar char="•"/>
            </a:pPr>
            <a:r>
              <a:rPr lang="en-US" b="0" dirty="0"/>
              <a:t>Medical terms may not be understood by care recipients</a:t>
            </a:r>
          </a:p>
        </p:txBody>
      </p:sp>
    </p:spTree>
    <p:extLst>
      <p:ext uri="{BB962C8B-B14F-4D97-AF65-F5344CB8AC3E}">
        <p14:creationId xmlns:p14="http://schemas.microsoft.com/office/powerpoint/2010/main" val="167198238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Abbreviations Not to Use</a:t>
            </a:r>
          </a:p>
        </p:txBody>
      </p:sp>
      <p:sp>
        <p:nvSpPr>
          <p:cNvPr id="3" name="Content Placeholder 2"/>
          <p:cNvSpPr>
            <a:spLocks noGrp="1"/>
          </p:cNvSpPr>
          <p:nvPr>
            <p:ph idx="1"/>
          </p:nvPr>
        </p:nvSpPr>
        <p:spPr/>
        <p:txBody>
          <a:bodyPr vert="horz" lIns="91440" tIns="45720" rIns="91440" bIns="45720" rtlCol="0" anchor="t">
            <a:normAutofit/>
          </a:bodyPr>
          <a:lstStyle/>
          <a:p>
            <a:pPr marL="457200" indent="-457200">
              <a:buFont typeface="Arial" panose="020B0604020202020204" pitchFamily="34" charset="0"/>
              <a:buChar char="•"/>
            </a:pPr>
            <a:r>
              <a:rPr lang="en-ZW" sz="2400" b="0" dirty="0">
                <a:cs typeface="Arial" panose="020B0604020202020204" pitchFamily="34" charset="0"/>
              </a:rPr>
              <a:t>The Joint Commission identified abbreviations that should not be used in healthcare</a:t>
            </a:r>
          </a:p>
          <a:p>
            <a:pPr marL="457200" indent="-457200">
              <a:buFont typeface="Arial" panose="020B0604020202020204" pitchFamily="34" charset="0"/>
              <a:buChar char="•"/>
            </a:pPr>
            <a:r>
              <a:rPr lang="en-ZW" sz="2400" b="0" dirty="0">
                <a:cs typeface="Arial"/>
              </a:rPr>
              <a:t>More information:                                                                                                     </a:t>
            </a:r>
            <a:r>
              <a:rPr lang="en-ZW" sz="1600" b="0" dirty="0">
                <a:cs typeface="Arial"/>
                <a:hlinkClick r:id="rId2"/>
              </a:rPr>
              <a:t>https://www.jointcommission.org/resources/news-and-multimedia/fact-sheets/facts-about-do-not-use-list/</a:t>
            </a:r>
            <a:r>
              <a:rPr lang="en-ZW" sz="1600" b="0" dirty="0">
                <a:cs typeface="Arial"/>
              </a:rPr>
              <a:t> </a:t>
            </a:r>
          </a:p>
          <a:p>
            <a:pPr marL="457200" indent="-457200">
              <a:buFont typeface="Arial" panose="020B0604020202020204" pitchFamily="34" charset="0"/>
              <a:buChar char="•"/>
            </a:pPr>
            <a:r>
              <a:rPr lang="en-ZW" sz="2400" b="0" dirty="0">
                <a:cs typeface="Arial" panose="020B0604020202020204" pitchFamily="34" charset="0"/>
              </a:rPr>
              <a:t>Facilities are encouraged to have a list of approved abbreviations</a:t>
            </a:r>
          </a:p>
          <a:p>
            <a:pPr>
              <a:buNone/>
            </a:pPr>
            <a:endParaRPr lang="en-ZW" dirty="0">
              <a:latin typeface="Arial" panose="020B0604020202020204" pitchFamily="34" charset="0"/>
              <a:cs typeface="Arial" panose="020B0604020202020204" pitchFamily="34" charset="0"/>
            </a:endParaRPr>
          </a:p>
          <a:p>
            <a:endParaRPr lang="en-US" dirty="0"/>
          </a:p>
        </p:txBody>
      </p:sp>
      <p:pic>
        <p:nvPicPr>
          <p:cNvPr id="5" name="Graphic 4" descr="A lightbulb">
            <a:extLst>
              <a:ext uri="{FF2B5EF4-FFF2-40B4-BE49-F238E27FC236}">
                <a16:creationId xmlns:a16="http://schemas.microsoft.com/office/drawing/2014/main" id="{87E52FB7-173B-1E7B-E18B-56DCC49CEC1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459664" y="361878"/>
            <a:ext cx="984504" cy="984504"/>
          </a:xfrm>
          <a:prstGeom prst="rect">
            <a:avLst/>
          </a:prstGeom>
        </p:spPr>
      </p:pic>
      <p:pic>
        <p:nvPicPr>
          <p:cNvPr id="7" name="Graphic 6" descr="A lightbulb">
            <a:extLst>
              <a:ext uri="{FF2B5EF4-FFF2-40B4-BE49-F238E27FC236}">
                <a16:creationId xmlns:a16="http://schemas.microsoft.com/office/drawing/2014/main" id="{5D45E865-14B1-CBB5-69FA-4A13B29C47F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348105" y="2883201"/>
            <a:ext cx="547475" cy="547475"/>
          </a:xfrm>
          <a:prstGeom prst="rect">
            <a:avLst/>
          </a:prstGeom>
        </p:spPr>
      </p:pic>
    </p:spTree>
    <p:extLst>
      <p:ext uri="{BB962C8B-B14F-4D97-AF65-F5344CB8AC3E}">
        <p14:creationId xmlns:p14="http://schemas.microsoft.com/office/powerpoint/2010/main" val="244008088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315E15-918C-DE02-D93D-E7B58435EE95}"/>
              </a:ext>
            </a:extLst>
          </p:cNvPr>
          <p:cNvSpPr>
            <a:spLocks noGrp="1"/>
          </p:cNvSpPr>
          <p:nvPr>
            <p:ph type="title"/>
          </p:nvPr>
        </p:nvSpPr>
        <p:spPr/>
        <p:txBody>
          <a:bodyPr>
            <a:normAutofit/>
          </a:bodyPr>
          <a:lstStyle/>
          <a:p>
            <a:r>
              <a:rPr lang="en-US" sz="4000" dirty="0"/>
              <a:t>Some Common Medical Abbreviations</a:t>
            </a:r>
          </a:p>
        </p:txBody>
      </p:sp>
      <p:sp>
        <p:nvSpPr>
          <p:cNvPr id="3" name="Content Placeholder 2">
            <a:extLst>
              <a:ext uri="{FF2B5EF4-FFF2-40B4-BE49-F238E27FC236}">
                <a16:creationId xmlns:a16="http://schemas.microsoft.com/office/drawing/2014/main" id="{51F9B068-F6E0-F689-E9EC-8C4B55D0183E}"/>
              </a:ext>
            </a:extLst>
          </p:cNvPr>
          <p:cNvSpPr>
            <a:spLocks noGrp="1"/>
          </p:cNvSpPr>
          <p:nvPr>
            <p:ph idx="1"/>
          </p:nvPr>
        </p:nvSpPr>
        <p:spPr/>
        <p:txBody>
          <a:bodyPr>
            <a:normAutofit lnSpcReduction="10000"/>
          </a:bodyPr>
          <a:lstStyle/>
          <a:p>
            <a:pPr marL="457200" indent="-457200">
              <a:buFont typeface="Arial" panose="020B0604020202020204" pitchFamily="34" charset="0"/>
              <a:buChar char="•"/>
            </a:pPr>
            <a:r>
              <a:rPr lang="en-US" b="0" dirty="0"/>
              <a:t>ROM: range of motion</a:t>
            </a:r>
          </a:p>
          <a:p>
            <a:pPr marL="457200" indent="-457200">
              <a:buFont typeface="Arial" panose="020B0604020202020204" pitchFamily="34" charset="0"/>
              <a:buChar char="•"/>
            </a:pPr>
            <a:r>
              <a:rPr lang="en-US" b="0" dirty="0"/>
              <a:t>PRN: as needed</a:t>
            </a:r>
          </a:p>
          <a:p>
            <a:pPr marL="457200" indent="-457200">
              <a:buFont typeface="Arial" panose="020B0604020202020204" pitchFamily="34" charset="0"/>
              <a:buChar char="•"/>
            </a:pPr>
            <a:r>
              <a:rPr lang="en-US" b="0" dirty="0"/>
              <a:t>STAT: immediately</a:t>
            </a:r>
          </a:p>
          <a:p>
            <a:pPr marL="457200" indent="-457200">
              <a:buFont typeface="Arial" panose="020B0604020202020204" pitchFamily="34" charset="0"/>
              <a:buChar char="•"/>
            </a:pPr>
            <a:r>
              <a:rPr lang="en-US" b="0" dirty="0"/>
              <a:t>NPO: nothing per mouth (nothing to eat or drink)</a:t>
            </a:r>
          </a:p>
          <a:p>
            <a:pPr marL="457200" indent="-457200">
              <a:buFont typeface="Arial" panose="020B0604020202020204" pitchFamily="34" charset="0"/>
              <a:buChar char="•"/>
            </a:pPr>
            <a:r>
              <a:rPr lang="en-US" b="0" dirty="0"/>
              <a:t>O2: oxygen </a:t>
            </a:r>
          </a:p>
          <a:p>
            <a:pPr marL="457200" indent="-457200">
              <a:buFont typeface="Arial" panose="020B0604020202020204" pitchFamily="34" charset="0"/>
              <a:buChar char="•"/>
            </a:pPr>
            <a:r>
              <a:rPr lang="en-US" b="0" dirty="0"/>
              <a:t>NKA: no known allergies</a:t>
            </a:r>
          </a:p>
          <a:p>
            <a:pPr marL="457200" indent="-457200">
              <a:buFont typeface="Arial" panose="020B0604020202020204" pitchFamily="34" charset="0"/>
              <a:buChar char="•"/>
            </a:pPr>
            <a:r>
              <a:rPr lang="en-US" b="0" dirty="0"/>
              <a:t>NKDA: no known drug allergies</a:t>
            </a:r>
          </a:p>
          <a:p>
            <a:pPr marL="457200" indent="-457200">
              <a:buFont typeface="Arial" panose="020B0604020202020204" pitchFamily="34" charset="0"/>
              <a:buChar char="•"/>
            </a:pPr>
            <a:r>
              <a:rPr lang="en-US" b="0" dirty="0"/>
              <a:t>CPR: cardiopulmonary resuscitation</a:t>
            </a:r>
          </a:p>
          <a:p>
            <a:pPr marL="457200" indent="-457200">
              <a:buFont typeface="Arial" panose="020B0604020202020204" pitchFamily="34" charset="0"/>
              <a:buChar char="•"/>
            </a:pPr>
            <a:r>
              <a:rPr lang="en-US" b="0" dirty="0"/>
              <a:t>DNR: do not resuscitate </a:t>
            </a:r>
          </a:p>
        </p:txBody>
      </p:sp>
      <p:pic>
        <p:nvPicPr>
          <p:cNvPr id="5" name="Graphic 4" descr="A lightbulb">
            <a:extLst>
              <a:ext uri="{FF2B5EF4-FFF2-40B4-BE49-F238E27FC236}">
                <a16:creationId xmlns:a16="http://schemas.microsoft.com/office/drawing/2014/main" id="{92F59E3B-3BD7-9729-346B-C8112FA45D5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583429" y="171378"/>
            <a:ext cx="984504" cy="984504"/>
          </a:xfrm>
          <a:prstGeom prst="rect">
            <a:avLst/>
          </a:prstGeom>
        </p:spPr>
      </p:pic>
    </p:spTree>
    <p:extLst>
      <p:ext uri="{BB962C8B-B14F-4D97-AF65-F5344CB8AC3E}">
        <p14:creationId xmlns:p14="http://schemas.microsoft.com/office/powerpoint/2010/main" val="153667227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Competency 6</a:t>
            </a:r>
          </a:p>
        </p:txBody>
      </p:sp>
      <p:sp>
        <p:nvSpPr>
          <p:cNvPr id="3" name="Content Placeholder 2"/>
          <p:cNvSpPr>
            <a:spLocks noGrp="1"/>
          </p:cNvSpPr>
          <p:nvPr>
            <p:ph idx="1"/>
          </p:nvPr>
        </p:nvSpPr>
        <p:spPr>
          <a:xfrm>
            <a:off x="838199" y="1781065"/>
            <a:ext cx="10769301" cy="3296544"/>
          </a:xfrm>
        </p:spPr>
        <p:txBody>
          <a:bodyPr>
            <a:normAutofit fontScale="92500" lnSpcReduction="10000"/>
          </a:bodyPr>
          <a:lstStyle/>
          <a:p>
            <a:r>
              <a:rPr lang="en-US" sz="2600" dirty="0"/>
              <a:t>Explain the roles and responsibilities of team member	</a:t>
            </a:r>
          </a:p>
          <a:p>
            <a:pPr marL="100012" indent="-457200">
              <a:buFont typeface="Arial" panose="020B0604020202020204" pitchFamily="34" charset="0"/>
              <a:buChar char="•"/>
            </a:pPr>
            <a:r>
              <a:rPr lang="en-US" sz="2600" b="0" dirty="0"/>
              <a:t>Recognize characteristics of effective teams</a:t>
            </a:r>
          </a:p>
          <a:p>
            <a:pPr marL="100012" indent="-457200">
              <a:buFont typeface="Arial" panose="020B0604020202020204" pitchFamily="34" charset="0"/>
              <a:buChar char="•"/>
            </a:pPr>
            <a:r>
              <a:rPr lang="en-US" sz="2600" b="0" dirty="0"/>
              <a:t>Discuss methods for building positive team relationships</a:t>
            </a:r>
          </a:p>
          <a:p>
            <a:pPr marL="100012" indent="-457200">
              <a:buFont typeface="Arial" panose="020B0604020202020204" pitchFamily="34" charset="0"/>
              <a:buChar char="•"/>
            </a:pPr>
            <a:r>
              <a:rPr lang="en-US" sz="2600" b="0" dirty="0"/>
              <a:t>Describe attributes and attitudes of an effective leader</a:t>
            </a:r>
          </a:p>
          <a:p>
            <a:pPr marL="100012" indent="-457200">
              <a:buFont typeface="Arial" panose="020B0604020202020204" pitchFamily="34" charset="0"/>
              <a:buChar char="•"/>
            </a:pPr>
            <a:r>
              <a:rPr lang="en-US" sz="2600" b="0" dirty="0"/>
              <a:t>Describe the roles workers have in healthcare teams across a variety of  	healthcare settings</a:t>
            </a:r>
          </a:p>
          <a:p>
            <a:pPr marL="100012" indent="-457200">
              <a:buFont typeface="Arial" panose="020B0604020202020204" pitchFamily="34" charset="0"/>
              <a:buChar char="•"/>
            </a:pPr>
            <a:r>
              <a:rPr lang="en-US" sz="2600" b="0" dirty="0"/>
              <a:t>Examine the impact healthcare teamwork and partnerships have in meeting client 	healthcare needs</a:t>
            </a:r>
          </a:p>
          <a:p>
            <a:endParaRPr lang="en-US" dirty="0"/>
          </a:p>
        </p:txBody>
      </p:sp>
      <p:pic>
        <p:nvPicPr>
          <p:cNvPr id="4" name="Picture 3" descr="A water droplet falling into a heart shape&#10;&#10;Description automatically generated">
            <a:extLst>
              <a:ext uri="{FF2B5EF4-FFF2-40B4-BE49-F238E27FC236}">
                <a16:creationId xmlns:a16="http://schemas.microsoft.com/office/drawing/2014/main" id="{E160BB21-1EEF-6A41-F061-36AB0A1B036D}"/>
              </a:ext>
            </a:extLst>
          </p:cNvPr>
          <p:cNvPicPr>
            <a:picLocks noChangeAspect="1"/>
          </p:cNvPicPr>
          <p:nvPr/>
        </p:nvPicPr>
        <p:blipFill>
          <a:blip r:embed="rId2">
            <a:alphaModFix amt="11000"/>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33274" y="0"/>
            <a:ext cx="11858726" cy="6858000"/>
          </a:xfrm>
          <a:prstGeom prst="rect">
            <a:avLst/>
          </a:prstGeom>
        </p:spPr>
      </p:pic>
      <p:sp>
        <p:nvSpPr>
          <p:cNvPr id="5" name="TextBox 4">
            <a:extLst>
              <a:ext uri="{FF2B5EF4-FFF2-40B4-BE49-F238E27FC236}">
                <a16:creationId xmlns:a16="http://schemas.microsoft.com/office/drawing/2014/main" id="{1F5FB7D7-9CD3-2872-7F7A-C947507A7324}"/>
              </a:ext>
            </a:extLst>
          </p:cNvPr>
          <p:cNvSpPr txBox="1"/>
          <p:nvPr/>
        </p:nvSpPr>
        <p:spPr>
          <a:xfrm>
            <a:off x="632489" y="6573256"/>
            <a:ext cx="4471103" cy="2308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95DA"/>
                </a:solidFill>
                <a:effectLst/>
                <a:uLnTx/>
                <a:uFillTx/>
                <a:latin typeface="Calibri" panose="020F0502020204030204"/>
                <a:ea typeface="+mn-ea"/>
                <a:cs typeface="+mn-cs"/>
                <a:hlinkClick r:id="rId3" tooltip="https://epitemnein-epitomic.blogspot.com/2014/01/cultivating-supremacy-of-compassion.html">
                  <a:extLst>
                    <a:ext uri="{A12FA001-AC4F-418D-AE19-62706E023703}">
                      <ahyp:hlinkClr xmlns:ahyp="http://schemas.microsoft.com/office/drawing/2018/hyperlinkcolor" val="tx"/>
                    </a:ext>
                  </a:extLst>
                </a:hlinkClick>
              </a:rPr>
              <a:t>This Photo</a:t>
            </a: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rPr>
              <a:t> by Unknown Author is licensed under </a:t>
            </a:r>
            <a:r>
              <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hlinkClick r:id="rId4" tooltip="https://creativecommons.org/licenses/by-nc-nd/3.0/"/>
              </a:rPr>
              <a:t>CC BY-NC-ND</a:t>
            </a:r>
            <a:endParaRPr kumimoji="0" lang="en-US" sz="900" b="0" i="0" u="none" strike="noStrike" kern="1200" cap="none" spc="0" normalizeH="0" baseline="0" noProof="0" dirty="0">
              <a:ln>
                <a:noFill/>
              </a:ln>
              <a:solidFill>
                <a:srgbClr val="003C6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6454246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p:spPr>
        <p:txBody>
          <a:bodyPr anchor="ctr">
            <a:normAutofit/>
          </a:bodyPr>
          <a:lstStyle/>
          <a:p>
            <a:r>
              <a:rPr lang="en-US" sz="4000" dirty="0"/>
              <a:t>Characteristics of Effective Teams</a:t>
            </a:r>
            <a:br>
              <a:rPr lang="en-US" dirty="0"/>
            </a:br>
            <a:endParaRPr lang="en-US" dirty="0"/>
          </a:p>
        </p:txBody>
      </p:sp>
      <p:graphicFrame>
        <p:nvGraphicFramePr>
          <p:cNvPr id="11" name="Content Placeholder 2">
            <a:extLst>
              <a:ext uri="{FF2B5EF4-FFF2-40B4-BE49-F238E27FC236}">
                <a16:creationId xmlns:a16="http://schemas.microsoft.com/office/drawing/2014/main" id="{269B999B-E887-2CAD-3ED1-22FBBD9F2F9A}"/>
              </a:ext>
            </a:extLst>
          </p:cNvPr>
          <p:cNvGraphicFramePr>
            <a:graphicFrameLocks noGrp="1"/>
          </p:cNvGraphicFramePr>
          <p:nvPr>
            <p:ph idx="1"/>
            <p:extLst>
              <p:ext uri="{D42A27DB-BD31-4B8C-83A1-F6EECF244321}">
                <p14:modId xmlns:p14="http://schemas.microsoft.com/office/powerpoint/2010/main" val="2526252784"/>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3751195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p:spPr>
        <p:txBody>
          <a:bodyPr anchor="ctr">
            <a:normAutofit/>
          </a:bodyPr>
          <a:lstStyle/>
          <a:p>
            <a:r>
              <a:rPr lang="en-US" sz="4000" dirty="0"/>
              <a:t>Building Positive Team Relationships    </a:t>
            </a:r>
            <a:br>
              <a:rPr lang="en-US" dirty="0"/>
            </a:br>
            <a:endParaRPr lang="en-US" dirty="0"/>
          </a:p>
        </p:txBody>
      </p:sp>
      <p:graphicFrame>
        <p:nvGraphicFramePr>
          <p:cNvPr id="5" name="Content Placeholder 2">
            <a:extLst>
              <a:ext uri="{FF2B5EF4-FFF2-40B4-BE49-F238E27FC236}">
                <a16:creationId xmlns:a16="http://schemas.microsoft.com/office/drawing/2014/main" id="{9404D7EF-A0AF-7B58-042F-F103EF31AD0B}"/>
              </a:ext>
            </a:extLst>
          </p:cNvPr>
          <p:cNvGraphicFramePr>
            <a:graphicFrameLocks noGrp="1"/>
          </p:cNvGraphicFramePr>
          <p:nvPr>
            <p:ph idx="1"/>
            <p:extLst>
              <p:ext uri="{D42A27DB-BD31-4B8C-83A1-F6EECF244321}">
                <p14:modId xmlns:p14="http://schemas.microsoft.com/office/powerpoint/2010/main" val="3577116523"/>
              </p:ext>
            </p:extLst>
          </p:nvPr>
        </p:nvGraphicFramePr>
        <p:xfrm>
          <a:off x="838200" y="1516828"/>
          <a:ext cx="10515600" cy="50668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7" name="Graphic 26" descr="A lightbulb">
            <a:extLst>
              <a:ext uri="{FF2B5EF4-FFF2-40B4-BE49-F238E27FC236}">
                <a16:creationId xmlns:a16="http://schemas.microsoft.com/office/drawing/2014/main" id="{BD0AA9C1-E297-BA51-63DE-7B15CF73192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23253" y="36907"/>
            <a:ext cx="984504" cy="984504"/>
          </a:xfrm>
          <a:prstGeom prst="rect">
            <a:avLst/>
          </a:prstGeom>
        </p:spPr>
      </p:pic>
    </p:spTree>
    <p:extLst>
      <p:ext uri="{BB962C8B-B14F-4D97-AF65-F5344CB8AC3E}">
        <p14:creationId xmlns:p14="http://schemas.microsoft.com/office/powerpoint/2010/main" val="240598513"/>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4592" y="323851"/>
            <a:ext cx="8229600" cy="1143000"/>
          </a:xfrm>
        </p:spPr>
        <p:txBody>
          <a:bodyPr>
            <a:normAutofit/>
          </a:bodyPr>
          <a:lstStyle/>
          <a:p>
            <a:r>
              <a:rPr lang="en-US" sz="4000" dirty="0"/>
              <a:t>Attributes of Effective Leaders</a:t>
            </a:r>
          </a:p>
        </p:txBody>
      </p:sp>
      <p:sp>
        <p:nvSpPr>
          <p:cNvPr id="3" name="Content Placeholder 2"/>
          <p:cNvSpPr>
            <a:spLocks noGrp="1"/>
          </p:cNvSpPr>
          <p:nvPr>
            <p:ph idx="1"/>
          </p:nvPr>
        </p:nvSpPr>
        <p:spPr>
          <a:xfrm>
            <a:off x="1114592" y="1660524"/>
            <a:ext cx="5436815" cy="4302125"/>
          </a:xfrm>
        </p:spPr>
        <p:txBody>
          <a:bodyPr>
            <a:normAutofit fontScale="92500" lnSpcReduction="20000"/>
          </a:bodyPr>
          <a:lstStyle/>
          <a:p>
            <a:pPr marL="457200" lvl="0" indent="-457200">
              <a:buFont typeface="Arial" panose="020B0604020202020204" pitchFamily="34" charset="0"/>
              <a:buChar char="•"/>
            </a:pPr>
            <a:r>
              <a:rPr lang="en-US" b="0" dirty="0"/>
              <a:t>Patient</a:t>
            </a:r>
          </a:p>
          <a:p>
            <a:pPr marL="457200" lvl="0" indent="-457200">
              <a:buFont typeface="Arial" panose="020B0604020202020204" pitchFamily="34" charset="0"/>
              <a:buChar char="•"/>
            </a:pPr>
            <a:r>
              <a:rPr lang="en-US" b="0" dirty="0"/>
              <a:t>Encouraging</a:t>
            </a:r>
          </a:p>
          <a:p>
            <a:pPr marL="457200" lvl="0" indent="-457200">
              <a:buFont typeface="Arial" panose="020B0604020202020204" pitchFamily="34" charset="0"/>
              <a:buChar char="•"/>
            </a:pPr>
            <a:r>
              <a:rPr lang="en-US" b="0" dirty="0"/>
              <a:t>Respectful</a:t>
            </a:r>
          </a:p>
          <a:p>
            <a:pPr marL="457200" lvl="0" indent="-457200">
              <a:buFont typeface="Arial" panose="020B0604020202020204" pitchFamily="34" charset="0"/>
              <a:buChar char="•"/>
            </a:pPr>
            <a:r>
              <a:rPr lang="en-US" b="0" dirty="0"/>
              <a:t>Kind</a:t>
            </a:r>
          </a:p>
          <a:p>
            <a:pPr marL="457200" lvl="0" indent="-457200">
              <a:buFont typeface="Arial" panose="020B0604020202020204" pitchFamily="34" charset="0"/>
              <a:buChar char="•"/>
            </a:pPr>
            <a:r>
              <a:rPr lang="en-US" b="0" dirty="0"/>
              <a:t>Assertive not aggressive</a:t>
            </a:r>
          </a:p>
          <a:p>
            <a:pPr marL="457200" lvl="0" indent="-457200">
              <a:buFont typeface="Arial" panose="020B0604020202020204" pitchFamily="34" charset="0"/>
              <a:buChar char="•"/>
            </a:pPr>
            <a:r>
              <a:rPr lang="en-US" b="0" dirty="0"/>
              <a:t>Knowledgeable</a:t>
            </a:r>
          </a:p>
          <a:p>
            <a:pPr marL="457200" lvl="0" indent="-457200">
              <a:buFont typeface="Arial" panose="020B0604020202020204" pitchFamily="34" charset="0"/>
              <a:buChar char="•"/>
            </a:pPr>
            <a:r>
              <a:rPr lang="en-US" b="0" dirty="0"/>
              <a:t>Organized</a:t>
            </a:r>
          </a:p>
          <a:p>
            <a:pPr marL="457200" lvl="0" indent="-457200">
              <a:buFont typeface="Arial" panose="020B0604020202020204" pitchFamily="34" charset="0"/>
              <a:buChar char="•"/>
            </a:pPr>
            <a:r>
              <a:rPr lang="en-US" b="0" dirty="0"/>
              <a:t>Respectful of confidentiality</a:t>
            </a:r>
          </a:p>
          <a:p>
            <a:pPr marL="457200" lvl="0" indent="-457200">
              <a:buFont typeface="Arial" panose="020B0604020202020204" pitchFamily="34" charset="0"/>
              <a:buChar char="•"/>
            </a:pPr>
            <a:r>
              <a:rPr lang="en-US" b="0" dirty="0"/>
              <a:t>Understanding</a:t>
            </a:r>
          </a:p>
          <a:p>
            <a:pPr marL="457200" lvl="0" indent="-457200">
              <a:buFont typeface="Arial" panose="020B0604020202020204" pitchFamily="34" charset="0"/>
              <a:buChar char="•"/>
            </a:pPr>
            <a:r>
              <a:rPr lang="en-US" b="0" dirty="0"/>
              <a:t>Others?</a:t>
            </a:r>
          </a:p>
          <a:p>
            <a:endParaRPr lang="en-US" dirty="0"/>
          </a:p>
        </p:txBody>
      </p:sp>
      <p:pic>
        <p:nvPicPr>
          <p:cNvPr id="11" name="Picture 10" descr="A red person standing in front of several white people&#10;&#10;Description automatically generated">
            <a:extLst>
              <a:ext uri="{FF2B5EF4-FFF2-40B4-BE49-F238E27FC236}">
                <a16:creationId xmlns:a16="http://schemas.microsoft.com/office/drawing/2014/main" id="{655A7282-2DDF-8B9F-2747-945E7D1B8507}"/>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6175751" y="2009340"/>
            <a:ext cx="5342721" cy="3006726"/>
          </a:xfrm>
          <a:prstGeom prst="rect">
            <a:avLst/>
          </a:prstGeom>
        </p:spPr>
      </p:pic>
      <p:sp>
        <p:nvSpPr>
          <p:cNvPr id="12" name="TextBox 11">
            <a:extLst>
              <a:ext uri="{FF2B5EF4-FFF2-40B4-BE49-F238E27FC236}">
                <a16:creationId xmlns:a16="http://schemas.microsoft.com/office/drawing/2014/main" id="{DA008063-0F4A-18AF-F476-6A84A254A368}"/>
              </a:ext>
            </a:extLst>
          </p:cNvPr>
          <p:cNvSpPr txBox="1"/>
          <p:nvPr/>
        </p:nvSpPr>
        <p:spPr>
          <a:xfrm>
            <a:off x="6537064" y="4966644"/>
            <a:ext cx="4981408" cy="230832"/>
          </a:xfrm>
          <a:prstGeom prst="rect">
            <a:avLst/>
          </a:prstGeom>
          <a:noFill/>
        </p:spPr>
        <p:txBody>
          <a:bodyPr wrap="square" rtlCol="0">
            <a:spAutoFit/>
          </a:bodyPr>
          <a:lstStyle/>
          <a:p>
            <a:r>
              <a:rPr lang="en-US" sz="900">
                <a:hlinkClick r:id="rId3" tooltip="https://www.flickr.com/photos/53801255@N07/8737945758"/>
              </a:rPr>
              <a:t>This Photo</a:t>
            </a:r>
            <a:r>
              <a:rPr lang="en-US" sz="900"/>
              <a:t> by Unknown Author is licensed under </a:t>
            </a:r>
            <a:r>
              <a:rPr lang="en-US" sz="900">
                <a:hlinkClick r:id="rId4" tooltip="https://creativecommons.org/licenses/by-sa/3.0/"/>
              </a:rPr>
              <a:t>CC BY-SA</a:t>
            </a:r>
            <a:endParaRPr lang="en-US" sz="900"/>
          </a:p>
        </p:txBody>
      </p:sp>
      <p:pic>
        <p:nvPicPr>
          <p:cNvPr id="5" name="Graphic 4" descr="A lightbulb">
            <a:extLst>
              <a:ext uri="{FF2B5EF4-FFF2-40B4-BE49-F238E27FC236}">
                <a16:creationId xmlns:a16="http://schemas.microsoft.com/office/drawing/2014/main" id="{F96A1977-4A17-384F-2698-4E0882F13B1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860400" y="126555"/>
            <a:ext cx="984504" cy="984504"/>
          </a:xfrm>
          <a:prstGeom prst="rect">
            <a:avLst/>
          </a:prstGeom>
        </p:spPr>
      </p:pic>
    </p:spTree>
    <p:extLst>
      <p:ext uri="{BB962C8B-B14F-4D97-AF65-F5344CB8AC3E}">
        <p14:creationId xmlns:p14="http://schemas.microsoft.com/office/powerpoint/2010/main" val="4301810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15732"/>
            <a:ext cx="10515600" cy="1022611"/>
          </a:xfrm>
        </p:spPr>
        <p:txBody>
          <a:bodyPr>
            <a:normAutofit fontScale="90000"/>
          </a:bodyPr>
          <a:lstStyle/>
          <a:p>
            <a:pPr marL="469900" indent="-469900">
              <a:spcBef>
                <a:spcPct val="20000"/>
              </a:spcBef>
            </a:pPr>
            <a:r>
              <a:rPr lang="en-US" dirty="0">
                <a:solidFill>
                  <a:srgbClr val="002060"/>
                </a:solidFill>
                <a:ea typeface="+mn-ea"/>
                <a:cs typeface="+mn-cs"/>
              </a:rPr>
              <a:t>Roles of Team Members</a:t>
            </a:r>
            <a:br>
              <a:rPr lang="en-US" sz="3200" dirty="0">
                <a:solidFill>
                  <a:srgbClr val="000000"/>
                </a:solidFill>
                <a:ea typeface="+mn-ea"/>
                <a:cs typeface="+mn-cs"/>
              </a:rPr>
            </a:br>
            <a:endParaRPr lang="en-US" dirty="0"/>
          </a:p>
        </p:txBody>
      </p:sp>
      <p:sp>
        <p:nvSpPr>
          <p:cNvPr id="3" name="Content Placeholder 2"/>
          <p:cNvSpPr>
            <a:spLocks noGrp="1"/>
          </p:cNvSpPr>
          <p:nvPr>
            <p:ph idx="1"/>
          </p:nvPr>
        </p:nvSpPr>
        <p:spPr/>
        <p:txBody>
          <a:bodyPr/>
          <a:lstStyle/>
          <a:p>
            <a:pPr marL="457200" indent="-457200">
              <a:buFont typeface="Arial" panose="020B0604020202020204" pitchFamily="34" charset="0"/>
              <a:buChar char="•"/>
            </a:pPr>
            <a:r>
              <a:rPr lang="en-US" b="0" dirty="0"/>
              <a:t>Basic role: depends on the focus of the team</a:t>
            </a:r>
          </a:p>
          <a:p>
            <a:pPr marL="457200" lvl="0" indent="-457200">
              <a:buFont typeface="Arial" panose="020B0604020202020204" pitchFamily="34" charset="0"/>
              <a:buChar char="•"/>
            </a:pPr>
            <a:r>
              <a:rPr lang="en-US" b="0" dirty="0"/>
              <a:t>All team members share common goals: quality care and positive client outcomes</a:t>
            </a:r>
          </a:p>
          <a:p>
            <a:pPr marL="457200" lvl="0" indent="-457200">
              <a:buFont typeface="Arial" panose="020B0604020202020204" pitchFamily="34" charset="0"/>
              <a:buChar char="•"/>
            </a:pPr>
            <a:r>
              <a:rPr lang="en-US" b="0" dirty="0"/>
              <a:t>The job description of the team member will also determine the role played by each member when an action is determined</a:t>
            </a:r>
          </a:p>
          <a:p>
            <a:pPr marL="1143000" lvl="1" indent="-457200"/>
            <a:r>
              <a:rPr lang="en-US" b="0" dirty="0"/>
              <a:t>Ex: a Nurse Aide will reinforce teaching rather than initiate teaching to the client</a:t>
            </a:r>
          </a:p>
          <a:p>
            <a:endParaRPr lang="en-US" dirty="0"/>
          </a:p>
        </p:txBody>
      </p:sp>
      <p:pic>
        <p:nvPicPr>
          <p:cNvPr id="5" name="Graphic 4" descr="A lightbulb">
            <a:extLst>
              <a:ext uri="{FF2B5EF4-FFF2-40B4-BE49-F238E27FC236}">
                <a16:creationId xmlns:a16="http://schemas.microsoft.com/office/drawing/2014/main" id="{265CF467-A9A7-7FF7-C77B-1511918D04E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414841" y="25702"/>
            <a:ext cx="984504" cy="984504"/>
          </a:xfrm>
          <a:prstGeom prst="rect">
            <a:avLst/>
          </a:prstGeom>
        </p:spPr>
      </p:pic>
    </p:spTree>
    <p:extLst>
      <p:ext uri="{BB962C8B-B14F-4D97-AF65-F5344CB8AC3E}">
        <p14:creationId xmlns:p14="http://schemas.microsoft.com/office/powerpoint/2010/main" val="114086588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81037"/>
            <a:ext cx="9693536" cy="1143000"/>
          </a:xfrm>
        </p:spPr>
        <p:txBody>
          <a:bodyPr>
            <a:normAutofit fontScale="90000"/>
          </a:bodyPr>
          <a:lstStyle/>
          <a:p>
            <a:r>
              <a:rPr lang="en-US" dirty="0"/>
              <a:t>Impact of Team on Meeting Needs of Client</a:t>
            </a:r>
            <a:br>
              <a:rPr lang="en-US" dirty="0"/>
            </a:br>
            <a:endParaRPr lang="en-US" dirty="0"/>
          </a:p>
        </p:txBody>
      </p:sp>
      <p:sp>
        <p:nvSpPr>
          <p:cNvPr id="3" name="Content Placeholder 2"/>
          <p:cNvSpPr>
            <a:spLocks noGrp="1"/>
          </p:cNvSpPr>
          <p:nvPr>
            <p:ph idx="1"/>
          </p:nvPr>
        </p:nvSpPr>
        <p:spPr>
          <a:xfrm>
            <a:off x="838200" y="1825625"/>
            <a:ext cx="8187466" cy="4351338"/>
          </a:xfrm>
        </p:spPr>
        <p:txBody>
          <a:bodyPr/>
          <a:lstStyle/>
          <a:p>
            <a:pPr marL="457200" indent="-457200">
              <a:buFont typeface="Arial" panose="020B0604020202020204" pitchFamily="34" charset="0"/>
              <a:buChar char="•"/>
            </a:pPr>
            <a:r>
              <a:rPr lang="en-US" b="0" dirty="0"/>
              <a:t>Care will be consistent</a:t>
            </a:r>
          </a:p>
          <a:p>
            <a:pPr marL="457200" lvl="0" indent="-457200">
              <a:buFont typeface="Arial" panose="020B0604020202020204" pitchFamily="34" charset="0"/>
              <a:buChar char="•"/>
            </a:pPr>
            <a:r>
              <a:rPr lang="en-US" b="0" dirty="0"/>
              <a:t>Attitude of care giver positive</a:t>
            </a:r>
          </a:p>
          <a:p>
            <a:pPr marL="457200" lvl="0" indent="-457200">
              <a:buFont typeface="Arial" panose="020B0604020202020204" pitchFamily="34" charset="0"/>
              <a:buChar char="•"/>
            </a:pPr>
            <a:r>
              <a:rPr lang="en-US" b="0" dirty="0"/>
              <a:t>Client feels included in cares</a:t>
            </a:r>
          </a:p>
          <a:p>
            <a:pPr marL="457200" lvl="0" indent="-457200">
              <a:buFont typeface="Arial" panose="020B0604020202020204" pitchFamily="34" charset="0"/>
              <a:buChar char="•"/>
            </a:pPr>
            <a:r>
              <a:rPr lang="en-US" b="0" dirty="0"/>
              <a:t>Family feels included in cares</a:t>
            </a:r>
          </a:p>
          <a:p>
            <a:pPr marL="457200" lvl="0" indent="-457200">
              <a:buFont typeface="Arial" panose="020B0604020202020204" pitchFamily="34" charset="0"/>
              <a:buChar char="•"/>
            </a:pPr>
            <a:r>
              <a:rPr lang="en-US" b="0" dirty="0"/>
              <a:t>Confidence of client, family, and caregiver increases</a:t>
            </a:r>
          </a:p>
          <a:p>
            <a:pPr marL="457200" indent="-457200">
              <a:buFont typeface="Arial" panose="020B0604020202020204" pitchFamily="34" charset="0"/>
              <a:buChar char="•"/>
            </a:pPr>
            <a:r>
              <a:rPr lang="en-US" b="0" dirty="0"/>
              <a:t>Caregiver feels valued </a:t>
            </a:r>
          </a:p>
          <a:p>
            <a:pPr marL="457200" indent="-457200">
              <a:buFont typeface="Arial" panose="020B0604020202020204" pitchFamily="34" charset="0"/>
              <a:buChar char="•"/>
            </a:pPr>
            <a:r>
              <a:rPr lang="en-US" b="0" dirty="0"/>
              <a:t>Quality of care improves</a:t>
            </a:r>
          </a:p>
        </p:txBody>
      </p:sp>
      <p:pic>
        <p:nvPicPr>
          <p:cNvPr id="5" name="Graphic 4" descr="A lightbulb">
            <a:extLst>
              <a:ext uri="{FF2B5EF4-FFF2-40B4-BE49-F238E27FC236}">
                <a16:creationId xmlns:a16="http://schemas.microsoft.com/office/drawing/2014/main" id="{CAC8E955-165B-87AC-32C0-CC814EB9470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381724" y="261026"/>
            <a:ext cx="984504" cy="984504"/>
          </a:xfrm>
          <a:prstGeom prst="rect">
            <a:avLst/>
          </a:prstGeom>
        </p:spPr>
      </p:pic>
    </p:spTree>
    <p:extLst>
      <p:ext uri="{BB962C8B-B14F-4D97-AF65-F5344CB8AC3E}">
        <p14:creationId xmlns:p14="http://schemas.microsoft.com/office/powerpoint/2010/main" val="378398232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Minnesota State">
  <a:themeElements>
    <a:clrScheme name="Custom 9">
      <a:dk1>
        <a:srgbClr val="003C66"/>
      </a:dk1>
      <a:lt1>
        <a:srgbClr val="FFFFFF"/>
      </a:lt1>
      <a:dk2>
        <a:srgbClr val="003C66"/>
      </a:dk2>
      <a:lt2>
        <a:srgbClr val="FFFFFF"/>
      </a:lt2>
      <a:accent1>
        <a:srgbClr val="139445"/>
      </a:accent1>
      <a:accent2>
        <a:srgbClr val="DB7C1B"/>
      </a:accent2>
      <a:accent3>
        <a:srgbClr val="0095DA"/>
      </a:accent3>
      <a:accent4>
        <a:srgbClr val="73CEE4"/>
      </a:accent4>
      <a:accent5>
        <a:srgbClr val="62BB46"/>
      </a:accent5>
      <a:accent6>
        <a:srgbClr val="D3E27E"/>
      </a:accent6>
      <a:hlink>
        <a:srgbClr val="0095DA"/>
      </a:hlink>
      <a:folHlink>
        <a:srgbClr val="9D9FA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template_powerpoint_widescreen_nopage.potx" id="{E0EB34E8-A9E3-4D6E-B10C-1C3A4C7BD91A}" vid="{56CFDCC7-D972-460F-847E-2CAFB4B57EF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6328DD493FF1D4AAA2FC9A9FFD63FE9" ma:contentTypeVersion="4" ma:contentTypeDescription="Create a new document." ma:contentTypeScope="" ma:versionID="d72c715248681ec0a512f24c16847bdc">
  <xsd:schema xmlns:xsd="http://www.w3.org/2001/XMLSchema" xmlns:xs="http://www.w3.org/2001/XMLSchema" xmlns:p="http://schemas.microsoft.com/office/2006/metadata/properties" xmlns:ns2="dc3d156c-34c4-4b76-9333-ce7f9bb74b4b" targetNamespace="http://schemas.microsoft.com/office/2006/metadata/properties" ma:root="true" ma:fieldsID="4da123780f6309968929ede096685b2d" ns2:_="">
    <xsd:import namespace="dc3d156c-34c4-4b76-9333-ce7f9bb74b4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3d156c-34c4-4b76-9333-ce7f9bb74b4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9B60E41-DDCC-4A33-85C2-F898AEBD60E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3d156c-34c4-4b76-9333-ce7f9bb74b4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AA0D1B0-E8BC-4387-BFCB-10FEAA299409}">
  <ds:schemaRefs>
    <ds:schemaRef ds:uri="http://schemas.microsoft.com/sharepoint/v3/contenttype/forms"/>
  </ds:schemaRefs>
</ds:datastoreItem>
</file>

<file path=customXml/itemProps3.xml><?xml version="1.0" encoding="utf-8"?>
<ds:datastoreItem xmlns:ds="http://schemas.openxmlformats.org/officeDocument/2006/customXml" ds:itemID="{36F72BE4-A2F7-4645-A718-A8BCFFB2C2EA}">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3559</TotalTime>
  <Words>5746</Words>
  <Application>Microsoft Office PowerPoint</Application>
  <PresentationFormat>Widescreen</PresentationFormat>
  <Paragraphs>942</Paragraphs>
  <Slides>110</Slides>
  <Notes>62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110</vt:i4>
      </vt:variant>
    </vt:vector>
  </HeadingPairs>
  <TitlesOfParts>
    <vt:vector size="117" baseType="lpstr">
      <vt:lpstr>Aptos</vt:lpstr>
      <vt:lpstr>Arial</vt:lpstr>
      <vt:lpstr>Bookman Old Style</vt:lpstr>
      <vt:lpstr>Calibri</vt:lpstr>
      <vt:lpstr>Times New Roman</vt:lpstr>
      <vt:lpstr>Wingdings</vt:lpstr>
      <vt:lpstr>Minnesota State</vt:lpstr>
      <vt:lpstr>Healthcare Core Curriculum</vt:lpstr>
      <vt:lpstr>Note to Instructors</vt:lpstr>
      <vt:lpstr>Vocabulary List</vt:lpstr>
      <vt:lpstr>Vocabulary List</vt:lpstr>
      <vt:lpstr>Vocabulary List</vt:lpstr>
      <vt:lpstr>Vocabulary List</vt:lpstr>
      <vt:lpstr>Vocabulary List</vt:lpstr>
      <vt:lpstr>Competency 1</vt:lpstr>
      <vt:lpstr>Quotes</vt:lpstr>
      <vt:lpstr>Quotes</vt:lpstr>
      <vt:lpstr>Quotes</vt:lpstr>
      <vt:lpstr>Communication Definition</vt:lpstr>
      <vt:lpstr>Verbal Communication</vt:lpstr>
      <vt:lpstr>Non-Verbal Communication</vt:lpstr>
      <vt:lpstr>Components of Effective Communication</vt:lpstr>
      <vt:lpstr>Components of Effective Communication </vt:lpstr>
      <vt:lpstr>Communication Methods</vt:lpstr>
      <vt:lpstr>Verbal Communication</vt:lpstr>
      <vt:lpstr>Effective Verbal Communication Techniques</vt:lpstr>
      <vt:lpstr>Nonverbal Communication</vt:lpstr>
      <vt:lpstr>PowerPoint Presentation</vt:lpstr>
      <vt:lpstr>Non-Verbal Communication Techniques</vt:lpstr>
      <vt:lpstr>Effective Communication Techniques</vt:lpstr>
      <vt:lpstr>Barriers to Effective Communication</vt:lpstr>
      <vt:lpstr>HOW a Message is Stated Affects How it is Received</vt:lpstr>
      <vt:lpstr>The Communication Process: Six Steps</vt:lpstr>
      <vt:lpstr>The Communication Process: Six Steps</vt:lpstr>
      <vt:lpstr>The Communication Process: Six Steps</vt:lpstr>
      <vt:lpstr>The Communication Process: Six Steps</vt:lpstr>
      <vt:lpstr>The Communication Process: Six Steps</vt:lpstr>
      <vt:lpstr>The Communication Process: Six Steps</vt:lpstr>
      <vt:lpstr>The Communication Process: Six Steps</vt:lpstr>
      <vt:lpstr>Offensive Language Versus Acceptable Language</vt:lpstr>
      <vt:lpstr>Competency 2</vt:lpstr>
      <vt:lpstr>Quotes</vt:lpstr>
      <vt:lpstr>Basic Listening Skills</vt:lpstr>
      <vt:lpstr>Active Listening = Effective Listening</vt:lpstr>
      <vt:lpstr>Active Listening </vt:lpstr>
      <vt:lpstr>Active Listening</vt:lpstr>
      <vt:lpstr>Effective Listening Do’s</vt:lpstr>
      <vt:lpstr>Non-Active Listening</vt:lpstr>
      <vt:lpstr>PowerPoint Presentation</vt:lpstr>
      <vt:lpstr>Competency 3</vt:lpstr>
      <vt:lpstr>Effective Verbal Communication Techniques </vt:lpstr>
      <vt:lpstr>Effective Non-verbal Communication </vt:lpstr>
      <vt:lpstr>Communication Techniques: Hearing Impaired</vt:lpstr>
      <vt:lpstr>Communication Techniques: Vision Impaired</vt:lpstr>
      <vt:lpstr> Communication Techniques: Language or Speaking Difficulties</vt:lpstr>
      <vt:lpstr>TACTFUL Communication</vt:lpstr>
      <vt:lpstr>Basic Telephone Usage</vt:lpstr>
      <vt:lpstr>Basic Message Taking Skills</vt:lpstr>
      <vt:lpstr>Competency 4</vt:lpstr>
      <vt:lpstr>Define Conflict</vt:lpstr>
      <vt:lpstr>Causes of Conflict</vt:lpstr>
      <vt:lpstr>Communication Skills when Managing Conflict  </vt:lpstr>
      <vt:lpstr>Communication &amp; Conflict Needs</vt:lpstr>
      <vt:lpstr>Roadblocks to Communication During Conflict</vt:lpstr>
      <vt:lpstr>5 Dimensions of Conflict</vt:lpstr>
      <vt:lpstr>5 Dimensions of Conflict</vt:lpstr>
      <vt:lpstr>5 Dimensions of Conflict</vt:lpstr>
      <vt:lpstr>PowerPoint Presentation</vt:lpstr>
      <vt:lpstr>5 Dimensions of Conflict</vt:lpstr>
      <vt:lpstr>Communication in Conflict</vt:lpstr>
      <vt:lpstr>Passive / Nonassertive Behavior</vt:lpstr>
      <vt:lpstr>Aggressive Behavior</vt:lpstr>
      <vt:lpstr>Passive-Aggressive Behavior</vt:lpstr>
      <vt:lpstr>Assertive Behavior</vt:lpstr>
      <vt:lpstr>Turning “You” Statements into “I” Statements</vt:lpstr>
      <vt:lpstr>Turning “You” Statements into “I” Statements</vt:lpstr>
      <vt:lpstr>Situation</vt:lpstr>
      <vt:lpstr>Passive Response</vt:lpstr>
      <vt:lpstr>Aggressive Response</vt:lpstr>
      <vt:lpstr>Passive/Aggressive</vt:lpstr>
      <vt:lpstr>Assertive Response</vt:lpstr>
      <vt:lpstr>PowerPoint Presentation</vt:lpstr>
      <vt:lpstr>Situation #1</vt:lpstr>
      <vt:lpstr>Situation #2</vt:lpstr>
      <vt:lpstr>PowerPoint Presentation</vt:lpstr>
      <vt:lpstr>Competency 5</vt:lpstr>
      <vt:lpstr>Patient Chart / Medical Record</vt:lpstr>
      <vt:lpstr>Patient Chart / Medical Record</vt:lpstr>
      <vt:lpstr>Components of Documentation (Recording)</vt:lpstr>
      <vt:lpstr>Documentation Do’s</vt:lpstr>
      <vt:lpstr>Documentation Do’s</vt:lpstr>
      <vt:lpstr>Documentation Don’ts              </vt:lpstr>
      <vt:lpstr>Accurate and Appropriate Reporting</vt:lpstr>
      <vt:lpstr>Signs Vs Symptoms &amp; Objective Vs Subjective Information</vt:lpstr>
      <vt:lpstr>Recognize and Report Abnormal Physical Signs     (Objective Information) </vt:lpstr>
      <vt:lpstr>Recognize and Report Symptoms                (Subjective Information)</vt:lpstr>
      <vt:lpstr>Medical Terminology</vt:lpstr>
      <vt:lpstr>Usage of Medical Terminology </vt:lpstr>
      <vt:lpstr>Abbreviations Not to Use</vt:lpstr>
      <vt:lpstr>Some Common Medical Abbreviations</vt:lpstr>
      <vt:lpstr>Competency 6</vt:lpstr>
      <vt:lpstr>Characteristics of Effective Teams </vt:lpstr>
      <vt:lpstr>Building Positive Team Relationships     </vt:lpstr>
      <vt:lpstr>Attributes of Effective Leaders</vt:lpstr>
      <vt:lpstr>Roles of Team Members </vt:lpstr>
      <vt:lpstr>Impact of Team on Meeting Needs of Client </vt:lpstr>
      <vt:lpstr>Competency 7</vt:lpstr>
      <vt:lpstr>Electronic Communication</vt:lpstr>
      <vt:lpstr>Content of Health Records </vt:lpstr>
      <vt:lpstr>Electronic Communication Policy/Procedures</vt:lpstr>
      <vt:lpstr>Accurate Documentation </vt:lpstr>
      <vt:lpstr>Use of Web Sites </vt:lpstr>
      <vt:lpstr>Quote</vt:lpstr>
      <vt:lpstr>Competency 8</vt:lpstr>
      <vt:lpstr>The Problem-Solving Process</vt:lpstr>
      <vt:lpstr>Workplace Situations Requiring Problem-Solving</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Healthcare Core Curriculum</dc:title>
  <dc:creator>Andersen Sibley, Diane M</dc:creator>
  <cp:lastModifiedBy>Andersen Sibley, Diane M</cp:lastModifiedBy>
  <cp:revision>321</cp:revision>
  <dcterms:created xsi:type="dcterms:W3CDTF">2024-07-27T21:06:56Z</dcterms:created>
  <dcterms:modified xsi:type="dcterms:W3CDTF">2025-07-08T17:03:20Z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0x01010096328DD493FF1D4AAA2FC9A9FFD63FE9</vt:lpwstr>
  </property>
</Properties>
</file>